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0"/>
  </p:notesMasterIdLst>
  <p:handoutMasterIdLst>
    <p:handoutMasterId r:id="rId51"/>
  </p:handoutMasterIdLst>
  <p:sldIdLst>
    <p:sldId id="2147473927" r:id="rId5"/>
    <p:sldId id="2147473962" r:id="rId6"/>
    <p:sldId id="2147473932" r:id="rId7"/>
    <p:sldId id="2147473933" r:id="rId8"/>
    <p:sldId id="2147473934" r:id="rId9"/>
    <p:sldId id="2147473975" r:id="rId10"/>
    <p:sldId id="2147473972" r:id="rId11"/>
    <p:sldId id="2147473935" r:id="rId12"/>
    <p:sldId id="2147473937" r:id="rId13"/>
    <p:sldId id="2147473938" r:id="rId14"/>
    <p:sldId id="2147473954" r:id="rId15"/>
    <p:sldId id="2147473976" r:id="rId16"/>
    <p:sldId id="2147473891" r:id="rId17"/>
    <p:sldId id="2147473958" r:id="rId18"/>
    <p:sldId id="2147473741" r:id="rId19"/>
    <p:sldId id="2147473916" r:id="rId20"/>
    <p:sldId id="2147473943" r:id="rId21"/>
    <p:sldId id="2147473941" r:id="rId22"/>
    <p:sldId id="2147473946" r:id="rId23"/>
    <p:sldId id="2147473960" r:id="rId24"/>
    <p:sldId id="2147473944" r:id="rId25"/>
    <p:sldId id="2147473967" r:id="rId26"/>
    <p:sldId id="2147473945" r:id="rId27"/>
    <p:sldId id="2147473961" r:id="rId28"/>
    <p:sldId id="2147473964" r:id="rId29"/>
    <p:sldId id="2147473959" r:id="rId30"/>
    <p:sldId id="333" r:id="rId31"/>
    <p:sldId id="348" r:id="rId32"/>
    <p:sldId id="2147473950" r:id="rId33"/>
    <p:sldId id="2147473952" r:id="rId34"/>
    <p:sldId id="2147473965" r:id="rId35"/>
    <p:sldId id="2147473978" r:id="rId36"/>
    <p:sldId id="2147473953" r:id="rId37"/>
    <p:sldId id="2147473977" r:id="rId38"/>
    <p:sldId id="2147473955" r:id="rId39"/>
    <p:sldId id="2147473956" r:id="rId40"/>
    <p:sldId id="2147473969" r:id="rId41"/>
    <p:sldId id="2147473970" r:id="rId42"/>
    <p:sldId id="2147473957" r:id="rId43"/>
    <p:sldId id="2147473928" r:id="rId44"/>
    <p:sldId id="2147473966" r:id="rId45"/>
    <p:sldId id="2147473963" r:id="rId46"/>
    <p:sldId id="2147473947" r:id="rId47"/>
    <p:sldId id="281" r:id="rId48"/>
    <p:sldId id="2147473949" r:id="rId49"/>
  </p:sldIdLst>
  <p:sldSz cx="9144000" cy="5143500" type="screen16x9"/>
  <p:notesSz cx="7010400" cy="9396413"/>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36" userDrawn="1">
          <p15:clr>
            <a:srgbClr val="A4A3A4"/>
          </p15:clr>
        </p15:guide>
        <p15:guide id="2" pos="53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1A7705-216B-C828-0452-8D7C267DF138}" name="Brian Baker" initials="" userId="S::brianbaker@jpa.com::f17cbcf8-69c4-4edb-b060-4485dab5409e" providerId="AD"/>
  <p188:author id="{6450B52F-D73F-C166-6273-750B23A72FB8}" name="Lisa Jensen" initials="LJ" userId="S::LJensen@glaukos.com::dddc9906-45bc-4607-92c8-5cf1af1ae7aa" providerId="AD"/>
  <p188:author id="{647B993A-B1AA-8758-BD17-2A462F5D5234}" name="Kathryn Youngen" initials="KY" userId="S::kyoungen@jpa.com::8e74a642-ba66-4dfd-bc20-b7a87b60d3b8" providerId="AD"/>
  <p188:author id="{C0442BB2-05C3-4005-9DA7-940E0B8B45E5}" name="Kelly McNeil" initials="KM" userId="S::kmcneil@jpa.com::2757da97-4976-4c17-845c-c85acee7c92c" providerId="AD"/>
  <p188:author id="{501EA5B5-6780-882F-2EEC-D232217B77F9}" name="Michael Rivera" initials="MR" userId="S::mrivera_glaukos.com#ext#@jpa365.onmicrosoft.com::b17220fe-2a5a-44ce-9cfd-80a58c156a36" providerId="AD"/>
  <p188:author id="{33152DBC-6657-82AF-9B64-FFA6C9EF97DC}" name="Susan Osterloh" initials="" userId="S::sosterloh@jpa.com::5d8ef05a-7b88-4396-857f-5291961067a8" providerId="AD"/>
  <p188:author id="{C5B659BC-B26F-E3A2-7171-FDDADF6AF271}" name="Charlotte Kho" initials="CK" userId="S::ckho@jpa.com::4f34ad53-3ce4-4658-a67e-157862716718" providerId="AD"/>
  <p188:author id="{3172A7DA-97F7-FE76-F093-B7F15B44603E}" name="Kevin Grace" initials="" userId="S::kgrace@jpa.com::1b460081-accf-4580-b469-9a721e290ef3" providerId="AD"/>
  <p188:author id="{FCEAEDDC-AC3C-6D29-A94F-C3F5F2B654E6}" name="Megan Singh" initials="MS" userId="S::msingh@jpa.com::a7a1c1a2-fdb6-4493-8aaf-7040a7d1a6c1" providerId="AD"/>
  <p188:author id="{9E7ED0EB-560F-4D3D-1FC7-01843FB03B35}" name="Hugh Ross" initials="HR" userId="S::hross_glaukos.com#ext#@jpa365.onmicrosoft.com::a4cecf3c-1851-426a-ba48-94b84f397d2c" providerId="AD"/>
  <p188:author id="{E54793F6-B45C-03DE-11C5-802DF470BDF3}" name="Lisa Jensen" initials="LJ" userId="S::ljensen_glaukos.com#ext#@jpa365.onmicrosoft.com::0443aa05-1b8d-4527-a551-afc7e4224e7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an Okamoto" initials="JO" lastIdx="2" clrIdx="0">
    <p:extLst>
      <p:ext uri="{19B8F6BF-5375-455C-9EA6-DF929625EA0E}">
        <p15:presenceInfo xmlns:p15="http://schemas.microsoft.com/office/powerpoint/2012/main" userId="Jean Okamot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2F92"/>
    <a:srgbClr val="6A2895"/>
    <a:srgbClr val="58595B"/>
    <a:srgbClr val="008896"/>
    <a:srgbClr val="00B0AF"/>
    <a:srgbClr val="943F99"/>
    <a:srgbClr val="1F6AA0"/>
    <a:srgbClr val="12B5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47EBB6-3B54-4A1C-81FF-9D9D04C4CACA}" v="171" dt="2024-08-23T13:20:45.5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3" d="100"/>
          <a:sy n="133" d="100"/>
        </p:scale>
        <p:origin x="906" y="126"/>
      </p:cViewPr>
      <p:guideLst>
        <p:guide orient="horz" pos="1236"/>
        <p:guide pos="5376"/>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16290829904596E-2"/>
          <c:y val="0.11048726171120134"/>
          <c:w val="0.89431088649581914"/>
          <c:h val="0.79924885620374853"/>
        </c:manualLayout>
      </c:layout>
      <c:barChart>
        <c:barDir val="col"/>
        <c:grouping val="clustered"/>
        <c:varyColors val="0"/>
        <c:ser>
          <c:idx val="2"/>
          <c:order val="0"/>
          <c:tx>
            <c:strRef>
              <c:f>Sheet1!$B$5</c:f>
              <c:strCache>
                <c:ptCount val="1"/>
                <c:pt idx="0">
                  <c:v>Timolol 0.5% BID</c:v>
                </c:pt>
              </c:strCache>
            </c:strRef>
          </c:tx>
          <c:spPr>
            <a:solidFill>
              <a:schemeClr val="bg2">
                <a:lumMod val="50000"/>
              </a:schemeClr>
            </a:solidFill>
            <a:ln>
              <a:solidFill>
                <a:schemeClr val="tx1"/>
              </a:solidFill>
            </a:ln>
            <a:effectLst/>
          </c:spPr>
          <c:invertIfNegative val="0"/>
          <c:dLbls>
            <c:dLbl>
              <c:idx val="0"/>
              <c:layout>
                <c:manualLayout>
                  <c:x val="0"/>
                  <c:y val="0.10048710530870608"/>
                </c:manualLayout>
              </c:layout>
              <c:tx>
                <c:rich>
                  <a:bodyPr/>
                  <a:lstStyle/>
                  <a:p>
                    <a:r>
                      <a:rPr lang="en-US" b="1">
                        <a:solidFill>
                          <a:srgbClr val="FFFFFF"/>
                        </a:solidFill>
                      </a:rPr>
                      <a:t>58%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83E-443B-B078-3AAFC67B09CF}"/>
                </c:ext>
              </c:extLst>
            </c:dLbl>
            <c:dLbl>
              <c:idx val="1"/>
              <c:layout>
                <c:manualLayout>
                  <c:x val="0"/>
                  <c:y val="0.10048710530870608"/>
                </c:manualLayout>
              </c:layout>
              <c:tx>
                <c:rich>
                  <a:bodyPr/>
                  <a:lstStyle/>
                  <a:p>
                    <a:r>
                      <a:rPr lang="en-US"/>
                      <a:t>50%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83E-443B-B078-3AAFC67B09CF}"/>
                </c:ext>
              </c:extLst>
            </c:dLbl>
            <c:dLbl>
              <c:idx val="2"/>
              <c:layout>
                <c:manualLayout>
                  <c:x val="0"/>
                  <c:y val="9.6300142587509921E-2"/>
                </c:manualLayout>
              </c:layout>
              <c:tx>
                <c:rich>
                  <a:bodyPr/>
                  <a:lstStyle/>
                  <a:p>
                    <a:r>
                      <a:rPr lang="en-US"/>
                      <a:t>45%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83E-443B-B078-3AAFC67B09C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FFFF"/>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Sheet1!$C$4:$E$4</c:f>
              <c:strCache>
                <c:ptCount val="3"/>
                <c:pt idx="0">
                  <c:v>Month 12</c:v>
                </c:pt>
                <c:pt idx="1">
                  <c:v>Month 24</c:v>
                </c:pt>
                <c:pt idx="2">
                  <c:v>Month 36</c:v>
                </c:pt>
              </c:strCache>
            </c:strRef>
          </c:cat>
          <c:val>
            <c:numRef>
              <c:f>Sheet1!$C$5:$E$5</c:f>
              <c:numCache>
                <c:formatCode>General</c:formatCode>
                <c:ptCount val="3"/>
                <c:pt idx="0">
                  <c:v>58</c:v>
                </c:pt>
                <c:pt idx="1">
                  <c:v>50</c:v>
                </c:pt>
                <c:pt idx="2">
                  <c:v>45</c:v>
                </c:pt>
              </c:numCache>
            </c:numRef>
          </c:val>
          <c:extLst>
            <c:ext xmlns:c16="http://schemas.microsoft.com/office/drawing/2014/chart" uri="{C3380CC4-5D6E-409C-BE32-E72D297353CC}">
              <c16:uniqueId val="{00000000-3504-0743-9963-3F0B56BBCF03}"/>
            </c:ext>
          </c:extLst>
        </c:ser>
        <c:ser>
          <c:idx val="1"/>
          <c:order val="1"/>
          <c:tx>
            <c:strRef>
              <c:f>Sheet1!$B$6</c:f>
              <c:strCache>
                <c:ptCount val="1"/>
                <c:pt idx="0">
                  <c:v>SE Implant</c:v>
                </c:pt>
              </c:strCache>
            </c:strRef>
          </c:tx>
          <c:spPr>
            <a:solidFill>
              <a:schemeClr val="bg1"/>
            </a:solidFill>
            <a:ln>
              <a:solidFill>
                <a:schemeClr val="tx1"/>
              </a:solidFill>
            </a:ln>
            <a:effectLst/>
          </c:spPr>
          <c:invertIfNegative val="0"/>
          <c:dLbls>
            <c:dLbl>
              <c:idx val="0"/>
              <c:layout>
                <c:manualLayout>
                  <c:x val="0"/>
                  <c:y val="0.10048710530870608"/>
                </c:manualLayout>
              </c:layout>
              <c:tx>
                <c:rich>
                  <a:bodyPr/>
                  <a:lstStyle/>
                  <a:p>
                    <a:r>
                      <a:rPr lang="en-US"/>
                      <a:t>92%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83E-443B-B078-3AAFC67B09CF}"/>
                </c:ext>
              </c:extLst>
            </c:dLbl>
            <c:dLbl>
              <c:idx val="1"/>
              <c:layout>
                <c:manualLayout>
                  <c:x val="-6.6558954354047787E-17"/>
                  <c:y val="0.10048710530870604"/>
                </c:manualLayout>
              </c:layout>
              <c:tx>
                <c:rich>
                  <a:bodyPr/>
                  <a:lstStyle/>
                  <a:p>
                    <a:r>
                      <a:rPr lang="en-US"/>
                      <a:t>72%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83E-443B-B078-3AAFC67B09CF}"/>
                </c:ext>
              </c:extLst>
            </c:dLbl>
            <c:dLbl>
              <c:idx val="2"/>
              <c:layout>
                <c:manualLayout>
                  <c:x val="0"/>
                  <c:y val="9.6300142587509921E-2"/>
                </c:manualLayout>
              </c:layout>
              <c:tx>
                <c:rich>
                  <a:bodyPr/>
                  <a:lstStyle/>
                  <a:p>
                    <a:r>
                      <a:rPr lang="en-US"/>
                      <a:t>69%</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83E-443B-B078-3AAFC67B09CF}"/>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FFFFFF"/>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Sheet1!$C$4:$E$4</c:f>
              <c:strCache>
                <c:ptCount val="3"/>
                <c:pt idx="0">
                  <c:v>Month 12</c:v>
                </c:pt>
                <c:pt idx="1">
                  <c:v>Month 24</c:v>
                </c:pt>
                <c:pt idx="2">
                  <c:v>Month 36</c:v>
                </c:pt>
              </c:strCache>
            </c:strRef>
          </c:cat>
          <c:val>
            <c:numRef>
              <c:f>Sheet1!$C$6:$E$6</c:f>
              <c:numCache>
                <c:formatCode>General</c:formatCode>
                <c:ptCount val="3"/>
                <c:pt idx="0">
                  <c:v>92</c:v>
                </c:pt>
                <c:pt idx="1">
                  <c:v>72</c:v>
                </c:pt>
                <c:pt idx="2">
                  <c:v>69</c:v>
                </c:pt>
              </c:numCache>
            </c:numRef>
          </c:val>
          <c:extLst>
            <c:ext xmlns:c16="http://schemas.microsoft.com/office/drawing/2014/chart" uri="{C3380CC4-5D6E-409C-BE32-E72D297353CC}">
              <c16:uniqueId val="{00000001-3504-0743-9963-3F0B56BBCF03}"/>
            </c:ext>
          </c:extLst>
        </c:ser>
        <c:dLbls>
          <c:dLblPos val="outEnd"/>
          <c:showLegendKey val="0"/>
          <c:showVal val="1"/>
          <c:showCatName val="0"/>
          <c:showSerName val="0"/>
          <c:showPercent val="0"/>
          <c:showBubbleSize val="0"/>
        </c:dLbls>
        <c:gapWidth val="219"/>
        <c:overlap val="-27"/>
        <c:axId val="1141733424"/>
        <c:axId val="1001766848"/>
      </c:barChart>
      <c:catAx>
        <c:axId val="114173342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rgbClr val="58595B"/>
                </a:solidFill>
                <a:latin typeface="+mn-lt"/>
                <a:ea typeface="+mn-ea"/>
                <a:cs typeface="+mn-cs"/>
              </a:defRPr>
            </a:pPr>
            <a:endParaRPr lang="en-US"/>
          </a:p>
        </c:txPr>
        <c:crossAx val="1001766848"/>
        <c:crosses val="autoZero"/>
        <c:auto val="1"/>
        <c:lblAlgn val="ctr"/>
        <c:lblOffset val="100"/>
        <c:noMultiLvlLbl val="0"/>
      </c:catAx>
      <c:valAx>
        <c:axId val="1001766848"/>
        <c:scaling>
          <c:orientation val="minMax"/>
        </c:scaling>
        <c:delete val="0"/>
        <c:axPos val="l"/>
        <c:numFmt formatCode="General" sourceLinked="1"/>
        <c:majorTickMark val="out"/>
        <c:minorTickMark val="none"/>
        <c:tickLblPos val="nextTo"/>
        <c:spPr>
          <a:noFill/>
          <a:ln>
            <a:solidFill>
              <a:schemeClr val="bg2">
                <a:lumMod val="50000"/>
              </a:schemeClr>
            </a:solidFill>
          </a:ln>
          <a:effectLst/>
        </c:spPr>
        <c:txPr>
          <a:bodyPr rot="-60000000" spcFirstLastPara="1" vertOverflow="ellipsis" vert="horz" wrap="square" anchor="ctr" anchorCtr="1"/>
          <a:lstStyle/>
          <a:p>
            <a:pPr>
              <a:defRPr sz="1200" b="0" i="0" u="none" strike="noStrike" kern="1200" baseline="0">
                <a:solidFill>
                  <a:srgbClr val="58595B"/>
                </a:solidFill>
                <a:latin typeface="+mn-lt"/>
                <a:ea typeface="+mn-ea"/>
                <a:cs typeface="+mn-cs"/>
              </a:defRPr>
            </a:pPr>
            <a:endParaRPr lang="en-US"/>
          </a:p>
        </c:txPr>
        <c:crossAx val="1141733424"/>
        <c:crosses val="autoZero"/>
        <c:crossBetween val="between"/>
      </c:valAx>
      <c:spPr>
        <a:noFill/>
        <a:ln>
          <a:noFill/>
        </a:ln>
        <a:effectLst/>
      </c:spPr>
    </c:plotArea>
    <c:legend>
      <c:legendPos val="t"/>
      <c:layout>
        <c:manualLayout>
          <c:xMode val="edge"/>
          <c:yMode val="edge"/>
          <c:x val="9.9666615458691141E-2"/>
          <c:y val="0"/>
          <c:w val="0.89999997586551683"/>
          <c:h val="7.1139757698689687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58595B"/>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250592680810739E-2"/>
          <c:y val="0.12222216886677841"/>
          <c:w val="0.85757487468271154"/>
          <c:h val="0.64064741907261591"/>
        </c:manualLayout>
      </c:layout>
      <c:lineChart>
        <c:grouping val="standard"/>
        <c:varyColors val="0"/>
        <c:ser>
          <c:idx val="0"/>
          <c:order val="0"/>
          <c:tx>
            <c:strRef>
              <c:f>Sheet1!$B$1</c:f>
              <c:strCache>
                <c:ptCount val="1"/>
                <c:pt idx="0">
                  <c:v>Series 1</c:v>
                </c:pt>
              </c:strCache>
            </c:strRef>
          </c:tx>
          <c:spPr>
            <a:ln w="28575" cap="rnd">
              <a:solidFill>
                <a:srgbClr val="00B0F0"/>
              </a:solidFill>
              <a:round/>
            </a:ln>
            <a:effectLst/>
          </c:spPr>
          <c:marker>
            <c:symbol val="none"/>
          </c:marker>
          <c:dLbls>
            <c:dLbl>
              <c:idx val="0"/>
              <c:layout>
                <c:manualLayout>
                  <c:x val="-3.4722866191292071E-2"/>
                  <c:y val="0.106264195882773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FD6-47CD-AB2C-134E9B65ABA5}"/>
                </c:ext>
              </c:extLst>
            </c:dLbl>
            <c:dLbl>
              <c:idx val="1"/>
              <c:layout>
                <c:manualLayout>
                  <c:x val="-5.5708597670836024E-2"/>
                  <c:y val="-0.1195465000696288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D6-47CD-AB2C-134E9B65ABA5}"/>
                </c:ext>
              </c:extLst>
            </c:dLbl>
            <c:dLbl>
              <c:idx val="2"/>
              <c:layout>
                <c:manualLayout>
                  <c:x val="-4.5377283878450844E-2"/>
                  <c:y val="0.13333301320067037"/>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lumMod val="65000"/>
                          <a:lumOff val="3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6.1936661926514862E-2"/>
                      <c:h val="0.17600349584867969"/>
                    </c:manualLayout>
                  </c15:layout>
                </c:ext>
                <c:ext xmlns:c16="http://schemas.microsoft.com/office/drawing/2014/chart" uri="{C3380CC4-5D6E-409C-BE32-E72D297353CC}">
                  <c16:uniqueId val="{00000002-1FD6-47CD-AB2C-134E9B65ABA5}"/>
                </c:ext>
              </c:extLst>
            </c:dLbl>
            <c:dLbl>
              <c:idx val="3"/>
              <c:layout>
                <c:manualLayout>
                  <c:x val="-2.6069216573797616E-2"/>
                  <c:y val="-0.108435655735736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D6-47CD-AB2C-134E9B65ABA5}"/>
                </c:ext>
              </c:extLst>
            </c:dLbl>
            <c:dLbl>
              <c:idx val="4"/>
              <c:layout>
                <c:manualLayout>
                  <c:x val="-5.6411366848423732E-2"/>
                  <c:y val="-8.40415468170010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FD6-47CD-AB2C-134E9B65ABA5}"/>
                </c:ext>
              </c:extLst>
            </c:dLbl>
            <c:dLbl>
              <c:idx val="5"/>
              <c:layout>
                <c:manualLayout>
                  <c:x val="-3.2342711283022324E-2"/>
                  <c:y val="-7.77777777777777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FD6-47CD-AB2C-134E9B65ABA5}"/>
                </c:ext>
              </c:extLst>
            </c:dLbl>
            <c:dLbl>
              <c:idx val="6"/>
              <c:layout>
                <c:manualLayout>
                  <c:x val="-4.4782175540331183E-2"/>
                  <c:y val="-8.1287605583753877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lumMod val="65000"/>
                          <a:lumOff val="3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2373036247932052E-2"/>
                      <c:h val="0.24922222222222223"/>
                    </c:manualLayout>
                  </c15:layout>
                </c:ext>
                <c:ext xmlns:c16="http://schemas.microsoft.com/office/drawing/2014/chart" uri="{C3380CC4-5D6E-409C-BE32-E72D297353CC}">
                  <c16:uniqueId val="{00000006-1FD6-47CD-AB2C-134E9B65ABA5}"/>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65000"/>
                        <a:lumOff val="3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3 Months</c:v>
                </c:pt>
                <c:pt idx="1">
                  <c:v>6 Months</c:v>
                </c:pt>
                <c:pt idx="2">
                  <c:v>12 Months</c:v>
                </c:pt>
                <c:pt idx="3">
                  <c:v>15 Months</c:v>
                </c:pt>
                <c:pt idx="4">
                  <c:v>18 Months</c:v>
                </c:pt>
                <c:pt idx="5">
                  <c:v>21 Months</c:v>
                </c:pt>
                <c:pt idx="6">
                  <c:v>24 Months</c:v>
                </c:pt>
              </c:strCache>
            </c:strRef>
          </c:cat>
          <c:val>
            <c:numRef>
              <c:f>Sheet1!$B$2:$B$8</c:f>
              <c:numCache>
                <c:formatCode>General</c:formatCode>
                <c:ptCount val="7"/>
                <c:pt idx="0">
                  <c:v>5</c:v>
                </c:pt>
                <c:pt idx="1">
                  <c:v>3.7</c:v>
                </c:pt>
                <c:pt idx="2">
                  <c:v>5.6</c:v>
                </c:pt>
                <c:pt idx="3">
                  <c:v>2</c:v>
                </c:pt>
                <c:pt idx="4">
                  <c:v>2.2000000000000002</c:v>
                </c:pt>
                <c:pt idx="5">
                  <c:v>3.8</c:v>
                </c:pt>
                <c:pt idx="6">
                  <c:v>3.3</c:v>
                </c:pt>
              </c:numCache>
            </c:numRef>
          </c:val>
          <c:smooth val="0"/>
          <c:extLst>
            <c:ext xmlns:c16="http://schemas.microsoft.com/office/drawing/2014/chart" uri="{C3380CC4-5D6E-409C-BE32-E72D297353CC}">
              <c16:uniqueId val="{00000007-1FD6-47CD-AB2C-134E9B65ABA5}"/>
            </c:ext>
          </c:extLst>
        </c:ser>
        <c:ser>
          <c:idx val="1"/>
          <c:order val="1"/>
          <c:tx>
            <c:strRef>
              <c:f>Sheet1!$C$1</c:f>
              <c:strCache>
                <c:ptCount val="1"/>
                <c:pt idx="0">
                  <c:v>5.9</c:v>
                </c:pt>
              </c:strCache>
            </c:strRef>
          </c:tx>
          <c:spPr>
            <a:ln w="28575" cap="rnd">
              <a:solidFill>
                <a:schemeClr val="accent2"/>
              </a:solidFill>
              <a:round/>
            </a:ln>
            <a:effectLst/>
          </c:spPr>
          <c:marker>
            <c:symbol val="none"/>
          </c:marker>
          <c:cat>
            <c:strRef>
              <c:f>Sheet1!$A$2:$A$8</c:f>
              <c:strCache>
                <c:ptCount val="7"/>
                <c:pt idx="0">
                  <c:v>3 Months</c:v>
                </c:pt>
                <c:pt idx="1">
                  <c:v>6 Months</c:v>
                </c:pt>
                <c:pt idx="2">
                  <c:v>12 Months</c:v>
                </c:pt>
                <c:pt idx="3">
                  <c:v>15 Months</c:v>
                </c:pt>
                <c:pt idx="4">
                  <c:v>18 Months</c:v>
                </c:pt>
                <c:pt idx="5">
                  <c:v>21 Months</c:v>
                </c:pt>
                <c:pt idx="6">
                  <c:v>24 Months</c:v>
                </c:pt>
              </c:strCache>
            </c:strRef>
          </c:cat>
          <c:val>
            <c:numRef>
              <c:f>Sheet1!$C$2:$C$8</c:f>
            </c:numRef>
          </c:val>
          <c:smooth val="0"/>
          <c:extLst>
            <c:ext xmlns:c16="http://schemas.microsoft.com/office/drawing/2014/chart" uri="{C3380CC4-5D6E-409C-BE32-E72D297353CC}">
              <c16:uniqueId val="{00000008-1FD6-47CD-AB2C-134E9B65ABA5}"/>
            </c:ext>
          </c:extLst>
        </c:ser>
        <c:ser>
          <c:idx val="2"/>
          <c:order val="2"/>
          <c:tx>
            <c:strRef>
              <c:f>Sheet1!$D$1</c:f>
              <c:strCache>
                <c:ptCount val="1"/>
                <c:pt idx="0">
                  <c:v>Column2</c:v>
                </c:pt>
              </c:strCache>
            </c:strRef>
          </c:tx>
          <c:spPr>
            <a:ln w="28575" cap="rnd">
              <a:solidFill>
                <a:schemeClr val="accent3"/>
              </a:solidFill>
              <a:round/>
            </a:ln>
            <a:effectLst/>
          </c:spPr>
          <c:marker>
            <c:symbol val="none"/>
          </c:marker>
          <c:cat>
            <c:strRef>
              <c:f>Sheet1!$A$2:$A$8</c:f>
              <c:strCache>
                <c:ptCount val="7"/>
                <c:pt idx="0">
                  <c:v>3 Months</c:v>
                </c:pt>
                <c:pt idx="1">
                  <c:v>6 Months</c:v>
                </c:pt>
                <c:pt idx="2">
                  <c:v>12 Months</c:v>
                </c:pt>
                <c:pt idx="3">
                  <c:v>15 Months</c:v>
                </c:pt>
                <c:pt idx="4">
                  <c:v>18 Months</c:v>
                </c:pt>
                <c:pt idx="5">
                  <c:v>21 Months</c:v>
                </c:pt>
                <c:pt idx="6">
                  <c:v>24 Months</c:v>
                </c:pt>
              </c:strCache>
            </c:strRef>
          </c:cat>
          <c:val>
            <c:numRef>
              <c:f>Sheet1!$D$2:$D$8</c:f>
            </c:numRef>
          </c:val>
          <c:smooth val="0"/>
          <c:extLst>
            <c:ext xmlns:c16="http://schemas.microsoft.com/office/drawing/2014/chart" uri="{C3380CC4-5D6E-409C-BE32-E72D297353CC}">
              <c16:uniqueId val="{00000009-1FD6-47CD-AB2C-134E9B65ABA5}"/>
            </c:ext>
          </c:extLst>
        </c:ser>
        <c:dLbls>
          <c:showLegendKey val="0"/>
          <c:showVal val="0"/>
          <c:showCatName val="0"/>
          <c:showSerName val="0"/>
          <c:showPercent val="0"/>
          <c:showBubbleSize val="0"/>
        </c:dLbls>
        <c:smooth val="0"/>
        <c:axId val="292616672"/>
        <c:axId val="1656294624"/>
      </c:lineChart>
      <c:catAx>
        <c:axId val="292616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656294624"/>
        <c:crosses val="autoZero"/>
        <c:auto val="1"/>
        <c:lblAlgn val="ctr"/>
        <c:lblOffset val="100"/>
        <c:noMultiLvlLbl val="0"/>
      </c:catAx>
      <c:valAx>
        <c:axId val="1656294624"/>
        <c:scaling>
          <c:orientation val="minMax"/>
        </c:scaling>
        <c:delete val="1"/>
        <c:axPos val="l"/>
        <c:numFmt formatCode="General" sourceLinked="1"/>
        <c:majorTickMark val="none"/>
        <c:minorTickMark val="none"/>
        <c:tickLblPos val="nextTo"/>
        <c:crossAx val="292616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837168606040598E-2"/>
          <c:y val="0.13404632802297498"/>
          <c:w val="0.85447441221597276"/>
          <c:h val="0.60588268595449712"/>
        </c:manualLayout>
      </c:layout>
      <c:lineChart>
        <c:grouping val="standard"/>
        <c:varyColors val="0"/>
        <c:ser>
          <c:idx val="0"/>
          <c:order val="0"/>
          <c:tx>
            <c:strRef>
              <c:f>Sheet1!$B$1</c:f>
              <c:strCache>
                <c:ptCount val="1"/>
                <c:pt idx="0">
                  <c:v>Series 1</c:v>
                </c:pt>
              </c:strCache>
            </c:strRef>
          </c:tx>
          <c:spPr>
            <a:ln w="28575" cap="rnd">
              <a:solidFill>
                <a:srgbClr val="00B0F0"/>
              </a:solidFill>
              <a:round/>
            </a:ln>
            <a:effectLst/>
          </c:spPr>
          <c:marker>
            <c:symbol val="none"/>
          </c:marker>
          <c:dLbls>
            <c:dLbl>
              <c:idx val="0"/>
              <c:layout>
                <c:manualLayout>
                  <c:x val="-2.2391107811323082E-2"/>
                  <c:y val="-8.88888888888888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F6F-4E84-BB6D-34251E62C265}"/>
                </c:ext>
              </c:extLst>
            </c:dLbl>
            <c:dLbl>
              <c:idx val="1"/>
              <c:layout>
                <c:manualLayout>
                  <c:x val="-3.3424597559304367E-2"/>
                  <c:y val="-8.27901594450846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6F-4E84-BB6D-34251E62C265}"/>
                </c:ext>
              </c:extLst>
            </c:dLbl>
            <c:dLbl>
              <c:idx val="2"/>
              <c:layout>
                <c:manualLayout>
                  <c:x val="-3.944570384141876E-2"/>
                  <c:y val="-8.60151394628743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6F-4E84-BB6D-34251E62C265}"/>
                </c:ext>
              </c:extLst>
            </c:dLbl>
            <c:dLbl>
              <c:idx val="3"/>
              <c:layout>
                <c:manualLayout>
                  <c:x val="-3.1297192340982348E-2"/>
                  <c:y val="-9.60518222912230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6F-4E84-BB6D-34251E62C265}"/>
                </c:ext>
              </c:extLst>
            </c:dLbl>
            <c:dLbl>
              <c:idx val="4"/>
              <c:layout>
                <c:manualLayout>
                  <c:x val="-4.0527686210758231E-2"/>
                  <c:y val="-0.1204238819317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F6F-4E84-BB6D-34251E62C265}"/>
                </c:ext>
              </c:extLst>
            </c:dLbl>
            <c:dLbl>
              <c:idx val="5"/>
              <c:layout>
                <c:manualLayout>
                  <c:x val="-3.2342711283022324E-2"/>
                  <c:y val="-7.77777777777777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F6F-4E84-BB6D-34251E62C265}"/>
                </c:ext>
              </c:extLst>
            </c:dLbl>
            <c:dLbl>
              <c:idx val="6"/>
              <c:layout>
                <c:manualLayout>
                  <c:x val="-5.3327667729135671E-2"/>
                  <c:y val="-9.3550807588346371E-2"/>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lumMod val="65000"/>
                          <a:lumOff val="3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7.2373036247932052E-2"/>
                      <c:h val="0.24922222222222223"/>
                    </c:manualLayout>
                  </c15:layout>
                </c:ext>
                <c:ext xmlns:c16="http://schemas.microsoft.com/office/drawing/2014/chart" uri="{C3380CC4-5D6E-409C-BE32-E72D297353CC}">
                  <c16:uniqueId val="{00000006-CF6F-4E84-BB6D-34251E62C26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65000"/>
                        <a:lumOff val="3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3 Months</c:v>
                </c:pt>
                <c:pt idx="1">
                  <c:v>6 Months</c:v>
                </c:pt>
                <c:pt idx="2">
                  <c:v>12 Months</c:v>
                </c:pt>
                <c:pt idx="3">
                  <c:v>15 Months</c:v>
                </c:pt>
                <c:pt idx="4">
                  <c:v>18 Months</c:v>
                </c:pt>
                <c:pt idx="5">
                  <c:v>21 Months</c:v>
                </c:pt>
                <c:pt idx="6">
                  <c:v>24 Months</c:v>
                </c:pt>
              </c:strCache>
            </c:strRef>
          </c:cat>
          <c:val>
            <c:numRef>
              <c:f>Sheet1!$B$2:$B$8</c:f>
              <c:numCache>
                <c:formatCode>0%</c:formatCode>
                <c:ptCount val="7"/>
                <c:pt idx="0">
                  <c:v>0.79</c:v>
                </c:pt>
                <c:pt idx="1">
                  <c:v>0.7</c:v>
                </c:pt>
                <c:pt idx="2">
                  <c:v>0.5</c:v>
                </c:pt>
                <c:pt idx="3">
                  <c:v>0.39</c:v>
                </c:pt>
                <c:pt idx="4">
                  <c:v>0.35</c:v>
                </c:pt>
                <c:pt idx="5">
                  <c:v>0.28000000000000003</c:v>
                </c:pt>
                <c:pt idx="6">
                  <c:v>0.16</c:v>
                </c:pt>
              </c:numCache>
            </c:numRef>
          </c:val>
          <c:smooth val="0"/>
          <c:extLst>
            <c:ext xmlns:c16="http://schemas.microsoft.com/office/drawing/2014/chart" uri="{C3380CC4-5D6E-409C-BE32-E72D297353CC}">
              <c16:uniqueId val="{00000007-CF6F-4E84-BB6D-34251E62C265}"/>
            </c:ext>
          </c:extLst>
        </c:ser>
        <c:ser>
          <c:idx val="1"/>
          <c:order val="1"/>
          <c:tx>
            <c:strRef>
              <c:f>Sheet1!$C$1</c:f>
              <c:strCache>
                <c:ptCount val="1"/>
                <c:pt idx="0">
                  <c:v>5.9</c:v>
                </c:pt>
              </c:strCache>
            </c:strRef>
          </c:tx>
          <c:spPr>
            <a:ln w="28575" cap="rnd">
              <a:solidFill>
                <a:schemeClr val="accent2"/>
              </a:solidFill>
              <a:round/>
            </a:ln>
            <a:effectLst/>
          </c:spPr>
          <c:marker>
            <c:symbol val="none"/>
          </c:marker>
          <c:cat>
            <c:strRef>
              <c:f>Sheet1!$A$2:$A$8</c:f>
              <c:strCache>
                <c:ptCount val="7"/>
                <c:pt idx="0">
                  <c:v>3 Months</c:v>
                </c:pt>
                <c:pt idx="1">
                  <c:v>6 Months</c:v>
                </c:pt>
                <c:pt idx="2">
                  <c:v>12 Months</c:v>
                </c:pt>
                <c:pt idx="3">
                  <c:v>15 Months</c:v>
                </c:pt>
                <c:pt idx="4">
                  <c:v>18 Months</c:v>
                </c:pt>
                <c:pt idx="5">
                  <c:v>21 Months</c:v>
                </c:pt>
                <c:pt idx="6">
                  <c:v>24 Months</c:v>
                </c:pt>
              </c:strCache>
            </c:strRef>
          </c:cat>
          <c:val>
            <c:numRef>
              <c:f>Sheet1!$C$2:$C$8</c:f>
            </c:numRef>
          </c:val>
          <c:smooth val="0"/>
          <c:extLst>
            <c:ext xmlns:c16="http://schemas.microsoft.com/office/drawing/2014/chart" uri="{C3380CC4-5D6E-409C-BE32-E72D297353CC}">
              <c16:uniqueId val="{00000008-CF6F-4E84-BB6D-34251E62C265}"/>
            </c:ext>
          </c:extLst>
        </c:ser>
        <c:ser>
          <c:idx val="2"/>
          <c:order val="2"/>
          <c:tx>
            <c:strRef>
              <c:f>Sheet1!$D$1</c:f>
              <c:strCache>
                <c:ptCount val="1"/>
                <c:pt idx="0">
                  <c:v>Column2</c:v>
                </c:pt>
              </c:strCache>
            </c:strRef>
          </c:tx>
          <c:spPr>
            <a:ln w="28575" cap="rnd">
              <a:solidFill>
                <a:schemeClr val="accent3"/>
              </a:solidFill>
              <a:round/>
            </a:ln>
            <a:effectLst/>
          </c:spPr>
          <c:marker>
            <c:symbol val="none"/>
          </c:marker>
          <c:cat>
            <c:strRef>
              <c:f>Sheet1!$A$2:$A$8</c:f>
              <c:strCache>
                <c:ptCount val="7"/>
                <c:pt idx="0">
                  <c:v>3 Months</c:v>
                </c:pt>
                <c:pt idx="1">
                  <c:v>6 Months</c:v>
                </c:pt>
                <c:pt idx="2">
                  <c:v>12 Months</c:v>
                </c:pt>
                <c:pt idx="3">
                  <c:v>15 Months</c:v>
                </c:pt>
                <c:pt idx="4">
                  <c:v>18 Months</c:v>
                </c:pt>
                <c:pt idx="5">
                  <c:v>21 Months</c:v>
                </c:pt>
                <c:pt idx="6">
                  <c:v>24 Months</c:v>
                </c:pt>
              </c:strCache>
            </c:strRef>
          </c:cat>
          <c:val>
            <c:numRef>
              <c:f>Sheet1!$D$2:$D$8</c:f>
            </c:numRef>
          </c:val>
          <c:smooth val="0"/>
          <c:extLst>
            <c:ext xmlns:c16="http://schemas.microsoft.com/office/drawing/2014/chart" uri="{C3380CC4-5D6E-409C-BE32-E72D297353CC}">
              <c16:uniqueId val="{00000009-CF6F-4E84-BB6D-34251E62C265}"/>
            </c:ext>
          </c:extLst>
        </c:ser>
        <c:dLbls>
          <c:showLegendKey val="0"/>
          <c:showVal val="0"/>
          <c:showCatName val="0"/>
          <c:showSerName val="0"/>
          <c:showPercent val="0"/>
          <c:showBubbleSize val="0"/>
        </c:dLbls>
        <c:smooth val="0"/>
        <c:axId val="292616672"/>
        <c:axId val="1656294624"/>
      </c:lineChart>
      <c:catAx>
        <c:axId val="292616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656294624"/>
        <c:crosses val="autoZero"/>
        <c:auto val="1"/>
        <c:lblAlgn val="ctr"/>
        <c:lblOffset val="100"/>
        <c:noMultiLvlLbl val="0"/>
      </c:catAx>
      <c:valAx>
        <c:axId val="1656294624"/>
        <c:scaling>
          <c:orientation val="minMax"/>
        </c:scaling>
        <c:delete val="1"/>
        <c:axPos val="l"/>
        <c:numFmt formatCode="0%" sourceLinked="1"/>
        <c:majorTickMark val="none"/>
        <c:minorTickMark val="none"/>
        <c:tickLblPos val="nextTo"/>
        <c:crossAx val="292616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91159-DDB4-D14F-AA64-4D8AE4933B91}" type="doc">
      <dgm:prSet loTypeId="urn:microsoft.com/office/officeart/2005/8/layout/hChevron3" loCatId="" qsTypeId="urn:microsoft.com/office/officeart/2005/8/quickstyle/simple1" qsCatId="simple" csTypeId="urn:microsoft.com/office/officeart/2005/8/colors/accent1_2" csCatId="accent1" phldr="1"/>
      <dgm:spPr/>
    </dgm:pt>
    <dgm:pt modelId="{5452945E-9661-1447-9575-BAD040D7DCAA}">
      <dgm:prSet phldrT="[Text]" custT="1"/>
      <dgm:spPr>
        <a:solidFill>
          <a:srgbClr val="38BFED"/>
        </a:solidFill>
        <a:ln>
          <a:noFill/>
        </a:ln>
      </dgm:spPr>
      <dgm:t>
        <a:bodyPr/>
        <a:lstStyle/>
        <a:p>
          <a:r>
            <a:rPr lang="en-US" sz="1200" b="1">
              <a:solidFill>
                <a:schemeClr val="bg2"/>
              </a:solidFill>
              <a:latin typeface="+mn-lt"/>
              <a:ea typeface="Lato" panose="020F0502020204030203" pitchFamily="34" charset="0"/>
              <a:cs typeface="Lato" panose="020F0502020204030203" pitchFamily="34" charset="0"/>
            </a:rPr>
            <a:t>OCULAR </a:t>
          </a:r>
          <a:br>
            <a:rPr lang="en-US" sz="1200" b="1">
              <a:solidFill>
                <a:schemeClr val="bg2"/>
              </a:solidFill>
              <a:latin typeface="+mn-lt"/>
              <a:ea typeface="Lato" panose="020F0502020204030203" pitchFamily="34" charset="0"/>
              <a:cs typeface="Lato" panose="020F0502020204030203" pitchFamily="34" charset="0"/>
            </a:rPr>
          </a:br>
          <a:r>
            <a:rPr lang="en-US" sz="1200" b="1">
              <a:solidFill>
                <a:schemeClr val="bg2"/>
              </a:solidFill>
              <a:latin typeface="+mn-lt"/>
              <a:ea typeface="Lato" panose="020F0502020204030203" pitchFamily="34" charset="0"/>
              <a:cs typeface="Lato" panose="020F0502020204030203" pitchFamily="34" charset="0"/>
            </a:rPr>
            <a:t>HYPERTENSION</a:t>
          </a:r>
        </a:p>
      </dgm:t>
    </dgm:pt>
    <dgm:pt modelId="{5C468D03-3631-7841-88D7-AC7D50FBC759}" type="parTrans" cxnId="{F8160A8C-6A02-DC48-9EBE-7D7473093517}">
      <dgm:prSet/>
      <dgm:spPr/>
      <dgm:t>
        <a:bodyPr/>
        <a:lstStyle/>
        <a:p>
          <a:endParaRPr lang="en-US" sz="1400" b="1">
            <a:latin typeface="Lato" panose="020F0502020204030203" pitchFamily="34" charset="0"/>
            <a:ea typeface="Lato" panose="020F0502020204030203" pitchFamily="34" charset="0"/>
            <a:cs typeface="Lato" panose="020F0502020204030203" pitchFamily="34" charset="0"/>
          </a:endParaRPr>
        </a:p>
      </dgm:t>
    </dgm:pt>
    <dgm:pt modelId="{784A9C91-91EC-4946-9D7E-A3DA800FFF23}" type="sibTrans" cxnId="{F8160A8C-6A02-DC48-9EBE-7D7473093517}">
      <dgm:prSet/>
      <dgm:spPr/>
      <dgm:t>
        <a:bodyPr/>
        <a:lstStyle/>
        <a:p>
          <a:endParaRPr lang="en-US" sz="1400" b="1">
            <a:latin typeface="Lato" panose="020F0502020204030203" pitchFamily="34" charset="0"/>
            <a:ea typeface="Lato" panose="020F0502020204030203" pitchFamily="34" charset="0"/>
            <a:cs typeface="Lato" panose="020F0502020204030203" pitchFamily="34" charset="0"/>
          </a:endParaRPr>
        </a:p>
      </dgm:t>
    </dgm:pt>
    <dgm:pt modelId="{7FA378D5-7AE8-AD4A-8DCC-BF7DDC20CD79}">
      <dgm:prSet phldrT="[Text]" custT="1"/>
      <dgm:spPr>
        <a:solidFill>
          <a:srgbClr val="00B9CE"/>
        </a:solidFill>
        <a:ln w="28575">
          <a:noFill/>
        </a:ln>
      </dgm:spPr>
      <dgm:t>
        <a:bodyPr/>
        <a:lstStyle/>
        <a:p>
          <a:pPr marL="0" lvl="0" indent="0" algn="ctr" defTabSz="533400">
            <a:lnSpc>
              <a:spcPct val="90000"/>
            </a:lnSpc>
            <a:spcBef>
              <a:spcPct val="0"/>
            </a:spcBef>
            <a:spcAft>
              <a:spcPct val="35000"/>
            </a:spcAft>
            <a:buNone/>
          </a:pPr>
          <a:r>
            <a:rPr lang="en-US" sz="1200" b="1" kern="1200">
              <a:solidFill>
                <a:srgbClr val="FFFFFF"/>
              </a:solidFill>
              <a:latin typeface="Arial" panose="020B0604020202020204"/>
              <a:ea typeface="Lato" panose="020F0502020204030203" pitchFamily="34" charset="0"/>
              <a:cs typeface="Lato" panose="020F0502020204030203" pitchFamily="34" charset="0"/>
            </a:rPr>
            <a:t>MILD</a:t>
          </a:r>
        </a:p>
      </dgm:t>
    </dgm:pt>
    <dgm:pt modelId="{F9193893-AFF6-9E45-A682-D7B20D6738EC}" type="parTrans" cxnId="{8718DE3E-DB40-F846-AAC6-B46F0876B7CE}">
      <dgm:prSet/>
      <dgm:spPr/>
      <dgm:t>
        <a:bodyPr/>
        <a:lstStyle/>
        <a:p>
          <a:endParaRPr lang="en-US" sz="1400" b="1">
            <a:latin typeface="Lato" panose="020F0502020204030203" pitchFamily="34" charset="0"/>
            <a:ea typeface="Lato" panose="020F0502020204030203" pitchFamily="34" charset="0"/>
            <a:cs typeface="Lato" panose="020F0502020204030203" pitchFamily="34" charset="0"/>
          </a:endParaRPr>
        </a:p>
      </dgm:t>
    </dgm:pt>
    <dgm:pt modelId="{7C1C4CA3-A3B9-D94A-8200-51D6B5BBBE56}" type="sibTrans" cxnId="{8718DE3E-DB40-F846-AAC6-B46F0876B7CE}">
      <dgm:prSet/>
      <dgm:spPr/>
      <dgm:t>
        <a:bodyPr/>
        <a:lstStyle/>
        <a:p>
          <a:endParaRPr lang="en-US" sz="1400" b="1">
            <a:latin typeface="Lato" panose="020F0502020204030203" pitchFamily="34" charset="0"/>
            <a:ea typeface="Lato" panose="020F0502020204030203" pitchFamily="34" charset="0"/>
            <a:cs typeface="Lato" panose="020F0502020204030203" pitchFamily="34" charset="0"/>
          </a:endParaRPr>
        </a:p>
      </dgm:t>
    </dgm:pt>
    <dgm:pt modelId="{4A263850-303A-2842-BEE6-2DA857B60ADA}">
      <dgm:prSet phldrT="[Text]" custT="1"/>
      <dgm:spPr>
        <a:solidFill>
          <a:srgbClr val="00A3B3"/>
        </a:solidFill>
        <a:ln w="28575">
          <a:noFill/>
        </a:ln>
      </dgm:spPr>
      <dgm:t>
        <a:bodyPr/>
        <a:lstStyle/>
        <a:p>
          <a:pPr marL="0" lvl="0" indent="0" algn="ctr" defTabSz="533400">
            <a:lnSpc>
              <a:spcPct val="90000"/>
            </a:lnSpc>
            <a:spcBef>
              <a:spcPct val="0"/>
            </a:spcBef>
            <a:spcAft>
              <a:spcPct val="35000"/>
            </a:spcAft>
            <a:buNone/>
          </a:pPr>
          <a:r>
            <a:rPr lang="en-US" sz="1200" b="1" kern="1200">
              <a:solidFill>
                <a:srgbClr val="FFFFFF"/>
              </a:solidFill>
              <a:latin typeface="Arial" panose="020B0604020202020204"/>
              <a:ea typeface="Lato" panose="020F0502020204030203" pitchFamily="34" charset="0"/>
              <a:cs typeface="Lato" panose="020F0502020204030203" pitchFamily="34" charset="0"/>
            </a:rPr>
            <a:t>MODERATE</a:t>
          </a:r>
        </a:p>
      </dgm:t>
    </dgm:pt>
    <dgm:pt modelId="{8DF78329-9E2E-4249-9CFF-BC4C6B8B7236}" type="parTrans" cxnId="{F555EFCF-B9EF-A84B-86B0-8622F2F45EBE}">
      <dgm:prSet/>
      <dgm:spPr/>
      <dgm:t>
        <a:bodyPr/>
        <a:lstStyle/>
        <a:p>
          <a:endParaRPr lang="en-US" sz="1400" b="1">
            <a:latin typeface="Lato" panose="020F0502020204030203" pitchFamily="34" charset="0"/>
            <a:ea typeface="Lato" panose="020F0502020204030203" pitchFamily="34" charset="0"/>
            <a:cs typeface="Lato" panose="020F0502020204030203" pitchFamily="34" charset="0"/>
          </a:endParaRPr>
        </a:p>
      </dgm:t>
    </dgm:pt>
    <dgm:pt modelId="{0AD6E840-4A36-234D-B7AC-041D1B962901}" type="sibTrans" cxnId="{F555EFCF-B9EF-A84B-86B0-8622F2F45EBE}">
      <dgm:prSet/>
      <dgm:spPr/>
      <dgm:t>
        <a:bodyPr/>
        <a:lstStyle/>
        <a:p>
          <a:endParaRPr lang="en-US" sz="1400" b="1">
            <a:latin typeface="Lato" panose="020F0502020204030203" pitchFamily="34" charset="0"/>
            <a:ea typeface="Lato" panose="020F0502020204030203" pitchFamily="34" charset="0"/>
            <a:cs typeface="Lato" panose="020F0502020204030203" pitchFamily="34" charset="0"/>
          </a:endParaRPr>
        </a:p>
      </dgm:t>
    </dgm:pt>
    <dgm:pt modelId="{AD6B9957-6C87-AA44-A7DD-D4BA00B6631E}">
      <dgm:prSet custT="1"/>
      <dgm:spPr>
        <a:solidFill>
          <a:srgbClr val="008895"/>
        </a:solidFill>
        <a:ln w="28575">
          <a:noFill/>
        </a:ln>
      </dgm:spPr>
      <dgm:t>
        <a:bodyPr/>
        <a:lstStyle/>
        <a:p>
          <a:pPr marL="0" lvl="0" indent="0" algn="ctr" defTabSz="533400">
            <a:lnSpc>
              <a:spcPct val="90000"/>
            </a:lnSpc>
            <a:spcBef>
              <a:spcPct val="0"/>
            </a:spcBef>
            <a:spcAft>
              <a:spcPct val="35000"/>
            </a:spcAft>
            <a:buNone/>
          </a:pPr>
          <a:r>
            <a:rPr lang="en-US" sz="1200" b="1" kern="1200">
              <a:solidFill>
                <a:srgbClr val="FFFFFF"/>
              </a:solidFill>
              <a:latin typeface="Arial" panose="020B0604020202020204"/>
              <a:ea typeface="Lato" panose="020F0502020204030203" pitchFamily="34" charset="0"/>
              <a:cs typeface="Lato" panose="020F0502020204030203" pitchFamily="34" charset="0"/>
            </a:rPr>
            <a:t>ADVANCED</a:t>
          </a:r>
        </a:p>
      </dgm:t>
    </dgm:pt>
    <dgm:pt modelId="{C326A6EB-6821-E246-A1ED-9488EDD0D309}" type="parTrans" cxnId="{AB56C450-9DBB-B249-AA50-734111456558}">
      <dgm:prSet/>
      <dgm:spPr/>
      <dgm:t>
        <a:bodyPr/>
        <a:lstStyle/>
        <a:p>
          <a:endParaRPr lang="en-US" sz="1400" b="1">
            <a:latin typeface="Lato" panose="020F0502020204030203" pitchFamily="34" charset="0"/>
            <a:ea typeface="Lato" panose="020F0502020204030203" pitchFamily="34" charset="0"/>
            <a:cs typeface="Lato" panose="020F0502020204030203" pitchFamily="34" charset="0"/>
          </a:endParaRPr>
        </a:p>
      </dgm:t>
    </dgm:pt>
    <dgm:pt modelId="{49D2A9ED-CD41-E842-82D9-C859D502447F}" type="sibTrans" cxnId="{AB56C450-9DBB-B249-AA50-734111456558}">
      <dgm:prSet/>
      <dgm:spPr/>
      <dgm:t>
        <a:bodyPr/>
        <a:lstStyle/>
        <a:p>
          <a:endParaRPr lang="en-US" sz="1400" b="1">
            <a:latin typeface="Lato" panose="020F0502020204030203" pitchFamily="34" charset="0"/>
            <a:ea typeface="Lato" panose="020F0502020204030203" pitchFamily="34" charset="0"/>
            <a:cs typeface="Lato" panose="020F0502020204030203" pitchFamily="34" charset="0"/>
          </a:endParaRPr>
        </a:p>
      </dgm:t>
    </dgm:pt>
    <dgm:pt modelId="{5F84F31F-6E53-9E4B-8D92-58A7C36961DE}">
      <dgm:prSet custT="1"/>
      <dgm:spPr>
        <a:solidFill>
          <a:schemeClr val="accent5">
            <a:lumMod val="60000"/>
            <a:lumOff val="40000"/>
          </a:schemeClr>
        </a:solidFill>
        <a:ln w="28575">
          <a:noFill/>
        </a:ln>
      </dgm:spPr>
      <dgm:t>
        <a:bodyPr/>
        <a:lstStyle/>
        <a:p>
          <a:pPr marL="0" lvl="0" indent="0" algn="ctr" defTabSz="533400">
            <a:lnSpc>
              <a:spcPct val="90000"/>
            </a:lnSpc>
            <a:spcBef>
              <a:spcPct val="0"/>
            </a:spcBef>
            <a:spcAft>
              <a:spcPct val="35000"/>
            </a:spcAft>
            <a:buNone/>
          </a:pPr>
          <a:r>
            <a:rPr lang="en-US" sz="1200" b="1" kern="1200">
              <a:solidFill>
                <a:srgbClr val="FFFFFF"/>
              </a:solidFill>
              <a:latin typeface="Arial" panose="020B0604020202020204"/>
              <a:ea typeface="Lato" panose="020F0502020204030203" pitchFamily="34" charset="0"/>
              <a:cs typeface="Lato" panose="020F0502020204030203" pitchFamily="34" charset="0"/>
            </a:rPr>
            <a:t>REFRACTORY</a:t>
          </a:r>
        </a:p>
      </dgm:t>
    </dgm:pt>
    <dgm:pt modelId="{A6923A84-575C-4A44-A863-88F413878046}" type="parTrans" cxnId="{4E267380-5791-CA45-A527-885C633A6F1E}">
      <dgm:prSet/>
      <dgm:spPr/>
      <dgm:t>
        <a:bodyPr/>
        <a:lstStyle/>
        <a:p>
          <a:endParaRPr lang="en-US" sz="1400" b="1">
            <a:latin typeface="Lato" panose="020F0502020204030203" pitchFamily="34" charset="0"/>
            <a:ea typeface="Lato" panose="020F0502020204030203" pitchFamily="34" charset="0"/>
            <a:cs typeface="Lato" panose="020F0502020204030203" pitchFamily="34" charset="0"/>
          </a:endParaRPr>
        </a:p>
      </dgm:t>
    </dgm:pt>
    <dgm:pt modelId="{027ABB09-FB42-5343-9089-384B952B2B54}" type="sibTrans" cxnId="{4E267380-5791-CA45-A527-885C633A6F1E}">
      <dgm:prSet/>
      <dgm:spPr/>
      <dgm:t>
        <a:bodyPr/>
        <a:lstStyle/>
        <a:p>
          <a:endParaRPr lang="en-US" sz="1400" b="1">
            <a:latin typeface="Lato" panose="020F0502020204030203" pitchFamily="34" charset="0"/>
            <a:ea typeface="Lato" panose="020F0502020204030203" pitchFamily="34" charset="0"/>
            <a:cs typeface="Lato" panose="020F0502020204030203" pitchFamily="34" charset="0"/>
          </a:endParaRPr>
        </a:p>
      </dgm:t>
    </dgm:pt>
    <dgm:pt modelId="{E3136483-7E55-DB4B-84F6-27EB16625F82}" type="pres">
      <dgm:prSet presAssocID="{70391159-DDB4-D14F-AA64-4D8AE4933B91}" presName="Name0" presStyleCnt="0">
        <dgm:presLayoutVars>
          <dgm:dir/>
          <dgm:resizeHandles val="exact"/>
        </dgm:presLayoutVars>
      </dgm:prSet>
      <dgm:spPr/>
    </dgm:pt>
    <dgm:pt modelId="{9708B13F-1AF4-C047-A329-62CF5F76F3DD}" type="pres">
      <dgm:prSet presAssocID="{5452945E-9661-1447-9575-BAD040D7DCAA}" presName="parTxOnly" presStyleLbl="node1" presStyleIdx="0" presStyleCnt="5">
        <dgm:presLayoutVars>
          <dgm:bulletEnabled val="1"/>
        </dgm:presLayoutVars>
      </dgm:prSet>
      <dgm:spPr/>
    </dgm:pt>
    <dgm:pt modelId="{6DC10AC9-4B51-1049-A169-A23EF1773206}" type="pres">
      <dgm:prSet presAssocID="{784A9C91-91EC-4946-9D7E-A3DA800FFF23}" presName="parSpace" presStyleCnt="0"/>
      <dgm:spPr/>
    </dgm:pt>
    <dgm:pt modelId="{F81E8420-83B7-DE4A-92E9-9F48980ECA3D}" type="pres">
      <dgm:prSet presAssocID="{7FA378D5-7AE8-AD4A-8DCC-BF7DDC20CD79}" presName="parTxOnly" presStyleLbl="node1" presStyleIdx="1" presStyleCnt="5">
        <dgm:presLayoutVars>
          <dgm:bulletEnabled val="1"/>
        </dgm:presLayoutVars>
      </dgm:prSet>
      <dgm:spPr/>
    </dgm:pt>
    <dgm:pt modelId="{37449D59-BDE2-7F49-A5F9-0061EEDD3D9E}" type="pres">
      <dgm:prSet presAssocID="{7C1C4CA3-A3B9-D94A-8200-51D6B5BBBE56}" presName="parSpace" presStyleCnt="0"/>
      <dgm:spPr/>
    </dgm:pt>
    <dgm:pt modelId="{F865C9BA-8ECF-F940-B584-E4904089F8FD}" type="pres">
      <dgm:prSet presAssocID="{4A263850-303A-2842-BEE6-2DA857B60ADA}" presName="parTxOnly" presStyleLbl="node1" presStyleIdx="2" presStyleCnt="5">
        <dgm:presLayoutVars>
          <dgm:bulletEnabled val="1"/>
        </dgm:presLayoutVars>
      </dgm:prSet>
      <dgm:spPr/>
    </dgm:pt>
    <dgm:pt modelId="{BAC8B196-AE4A-294B-AF50-3A688B399621}" type="pres">
      <dgm:prSet presAssocID="{0AD6E840-4A36-234D-B7AC-041D1B962901}" presName="parSpace" presStyleCnt="0"/>
      <dgm:spPr/>
    </dgm:pt>
    <dgm:pt modelId="{84E861B3-F3AE-EF4A-BA55-61AB82639004}" type="pres">
      <dgm:prSet presAssocID="{AD6B9957-6C87-AA44-A7DD-D4BA00B6631E}" presName="parTxOnly" presStyleLbl="node1" presStyleIdx="3" presStyleCnt="5">
        <dgm:presLayoutVars>
          <dgm:bulletEnabled val="1"/>
        </dgm:presLayoutVars>
      </dgm:prSet>
      <dgm:spPr/>
    </dgm:pt>
    <dgm:pt modelId="{2529B93C-265A-1748-B681-8B97205841CB}" type="pres">
      <dgm:prSet presAssocID="{49D2A9ED-CD41-E842-82D9-C859D502447F}" presName="parSpace" presStyleCnt="0"/>
      <dgm:spPr/>
    </dgm:pt>
    <dgm:pt modelId="{4427EA26-B34C-2E4A-A2ED-B81BE3AA2657}" type="pres">
      <dgm:prSet presAssocID="{5F84F31F-6E53-9E4B-8D92-58A7C36961DE}" presName="parTxOnly" presStyleLbl="node1" presStyleIdx="4" presStyleCnt="5">
        <dgm:presLayoutVars>
          <dgm:bulletEnabled val="1"/>
        </dgm:presLayoutVars>
      </dgm:prSet>
      <dgm:spPr/>
    </dgm:pt>
  </dgm:ptLst>
  <dgm:cxnLst>
    <dgm:cxn modelId="{F4A9F92A-0AD6-3145-8B12-952D3763C91E}" type="presOf" srcId="{5452945E-9661-1447-9575-BAD040D7DCAA}" destId="{9708B13F-1AF4-C047-A329-62CF5F76F3DD}" srcOrd="0" destOrd="0" presId="urn:microsoft.com/office/officeart/2005/8/layout/hChevron3"/>
    <dgm:cxn modelId="{8718DE3E-DB40-F846-AAC6-B46F0876B7CE}" srcId="{70391159-DDB4-D14F-AA64-4D8AE4933B91}" destId="{7FA378D5-7AE8-AD4A-8DCC-BF7DDC20CD79}" srcOrd="1" destOrd="0" parTransId="{F9193893-AFF6-9E45-A682-D7B20D6738EC}" sibTransId="{7C1C4CA3-A3B9-D94A-8200-51D6B5BBBE56}"/>
    <dgm:cxn modelId="{AB56C450-9DBB-B249-AA50-734111456558}" srcId="{70391159-DDB4-D14F-AA64-4D8AE4933B91}" destId="{AD6B9957-6C87-AA44-A7DD-D4BA00B6631E}" srcOrd="3" destOrd="0" parTransId="{C326A6EB-6821-E246-A1ED-9488EDD0D309}" sibTransId="{49D2A9ED-CD41-E842-82D9-C859D502447F}"/>
    <dgm:cxn modelId="{3CF56074-9F20-224D-87F4-96BC74B6C06D}" type="presOf" srcId="{AD6B9957-6C87-AA44-A7DD-D4BA00B6631E}" destId="{84E861B3-F3AE-EF4A-BA55-61AB82639004}" srcOrd="0" destOrd="0" presId="urn:microsoft.com/office/officeart/2005/8/layout/hChevron3"/>
    <dgm:cxn modelId="{DF701A7E-096C-214D-A5E2-F05790673B10}" type="presOf" srcId="{5F84F31F-6E53-9E4B-8D92-58A7C36961DE}" destId="{4427EA26-B34C-2E4A-A2ED-B81BE3AA2657}" srcOrd="0" destOrd="0" presId="urn:microsoft.com/office/officeart/2005/8/layout/hChevron3"/>
    <dgm:cxn modelId="{4E267380-5791-CA45-A527-885C633A6F1E}" srcId="{70391159-DDB4-D14F-AA64-4D8AE4933B91}" destId="{5F84F31F-6E53-9E4B-8D92-58A7C36961DE}" srcOrd="4" destOrd="0" parTransId="{A6923A84-575C-4A44-A863-88F413878046}" sibTransId="{027ABB09-FB42-5343-9089-384B952B2B54}"/>
    <dgm:cxn modelId="{F8160A8C-6A02-DC48-9EBE-7D7473093517}" srcId="{70391159-DDB4-D14F-AA64-4D8AE4933B91}" destId="{5452945E-9661-1447-9575-BAD040D7DCAA}" srcOrd="0" destOrd="0" parTransId="{5C468D03-3631-7841-88D7-AC7D50FBC759}" sibTransId="{784A9C91-91EC-4946-9D7E-A3DA800FFF23}"/>
    <dgm:cxn modelId="{31558F97-A08E-864B-9198-4AB74BE93C8D}" type="presOf" srcId="{7FA378D5-7AE8-AD4A-8DCC-BF7DDC20CD79}" destId="{F81E8420-83B7-DE4A-92E9-9F48980ECA3D}" srcOrd="0" destOrd="0" presId="urn:microsoft.com/office/officeart/2005/8/layout/hChevron3"/>
    <dgm:cxn modelId="{98D02BBA-BC79-0A4E-A08B-8BB5DB120A57}" type="presOf" srcId="{4A263850-303A-2842-BEE6-2DA857B60ADA}" destId="{F865C9BA-8ECF-F940-B584-E4904089F8FD}" srcOrd="0" destOrd="0" presId="urn:microsoft.com/office/officeart/2005/8/layout/hChevron3"/>
    <dgm:cxn modelId="{F555EFCF-B9EF-A84B-86B0-8622F2F45EBE}" srcId="{70391159-DDB4-D14F-AA64-4D8AE4933B91}" destId="{4A263850-303A-2842-BEE6-2DA857B60ADA}" srcOrd="2" destOrd="0" parTransId="{8DF78329-9E2E-4249-9CFF-BC4C6B8B7236}" sibTransId="{0AD6E840-4A36-234D-B7AC-041D1B962901}"/>
    <dgm:cxn modelId="{CAD406D6-3D9B-EC45-A8BD-754C5EFB0380}" type="presOf" srcId="{70391159-DDB4-D14F-AA64-4D8AE4933B91}" destId="{E3136483-7E55-DB4B-84F6-27EB16625F82}" srcOrd="0" destOrd="0" presId="urn:microsoft.com/office/officeart/2005/8/layout/hChevron3"/>
    <dgm:cxn modelId="{BC441930-49F5-234E-A6CF-4E77CF21F09F}" type="presParOf" srcId="{E3136483-7E55-DB4B-84F6-27EB16625F82}" destId="{9708B13F-1AF4-C047-A329-62CF5F76F3DD}" srcOrd="0" destOrd="0" presId="urn:microsoft.com/office/officeart/2005/8/layout/hChevron3"/>
    <dgm:cxn modelId="{79DD01DB-52E3-C04C-9939-47547BBC4CD3}" type="presParOf" srcId="{E3136483-7E55-DB4B-84F6-27EB16625F82}" destId="{6DC10AC9-4B51-1049-A169-A23EF1773206}" srcOrd="1" destOrd="0" presId="urn:microsoft.com/office/officeart/2005/8/layout/hChevron3"/>
    <dgm:cxn modelId="{AAFF6741-4A94-5E48-B05F-B51158917D24}" type="presParOf" srcId="{E3136483-7E55-DB4B-84F6-27EB16625F82}" destId="{F81E8420-83B7-DE4A-92E9-9F48980ECA3D}" srcOrd="2" destOrd="0" presId="urn:microsoft.com/office/officeart/2005/8/layout/hChevron3"/>
    <dgm:cxn modelId="{0929627B-4CC4-0641-8E65-3A16A24ED164}" type="presParOf" srcId="{E3136483-7E55-DB4B-84F6-27EB16625F82}" destId="{37449D59-BDE2-7F49-A5F9-0061EEDD3D9E}" srcOrd="3" destOrd="0" presId="urn:microsoft.com/office/officeart/2005/8/layout/hChevron3"/>
    <dgm:cxn modelId="{E04F4CEA-9E11-F144-ADBD-169B87F552A8}" type="presParOf" srcId="{E3136483-7E55-DB4B-84F6-27EB16625F82}" destId="{F865C9BA-8ECF-F940-B584-E4904089F8FD}" srcOrd="4" destOrd="0" presId="urn:microsoft.com/office/officeart/2005/8/layout/hChevron3"/>
    <dgm:cxn modelId="{89C6270E-250E-1F49-9707-9199A8E220B2}" type="presParOf" srcId="{E3136483-7E55-DB4B-84F6-27EB16625F82}" destId="{BAC8B196-AE4A-294B-AF50-3A688B399621}" srcOrd="5" destOrd="0" presId="urn:microsoft.com/office/officeart/2005/8/layout/hChevron3"/>
    <dgm:cxn modelId="{C433E37E-7702-704C-93DE-873A1638BAD9}" type="presParOf" srcId="{E3136483-7E55-DB4B-84F6-27EB16625F82}" destId="{84E861B3-F3AE-EF4A-BA55-61AB82639004}" srcOrd="6" destOrd="0" presId="urn:microsoft.com/office/officeart/2005/8/layout/hChevron3"/>
    <dgm:cxn modelId="{960105E2-6DC4-174A-AAFD-B3979AB5C458}" type="presParOf" srcId="{E3136483-7E55-DB4B-84F6-27EB16625F82}" destId="{2529B93C-265A-1748-B681-8B97205841CB}" srcOrd="7" destOrd="0" presId="urn:microsoft.com/office/officeart/2005/8/layout/hChevron3"/>
    <dgm:cxn modelId="{A639E772-1251-0A4A-A5F1-62E7427EEE8D}" type="presParOf" srcId="{E3136483-7E55-DB4B-84F6-27EB16625F82}" destId="{4427EA26-B34C-2E4A-A2ED-B81BE3AA2657}"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8B13F-1AF4-C047-A329-62CF5F76F3DD}">
      <dsp:nvSpPr>
        <dsp:cNvPr id="0" name=""/>
        <dsp:cNvSpPr/>
      </dsp:nvSpPr>
      <dsp:spPr>
        <a:xfrm>
          <a:off x="998" y="0"/>
          <a:ext cx="1946731" cy="493457"/>
        </a:xfrm>
        <a:prstGeom prst="homePlate">
          <a:avLst/>
        </a:prstGeom>
        <a:solidFill>
          <a:srgbClr val="38BFE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mn-lt"/>
              <a:ea typeface="Lato" panose="020F0502020204030203" pitchFamily="34" charset="0"/>
              <a:cs typeface="Lato" panose="020F0502020204030203" pitchFamily="34" charset="0"/>
            </a:rPr>
            <a:t>OCULAR </a:t>
          </a:r>
          <a:br>
            <a:rPr lang="en-US" sz="1200" b="1" kern="1200">
              <a:solidFill>
                <a:schemeClr val="bg2"/>
              </a:solidFill>
              <a:latin typeface="+mn-lt"/>
              <a:ea typeface="Lato" panose="020F0502020204030203" pitchFamily="34" charset="0"/>
              <a:cs typeface="Lato" panose="020F0502020204030203" pitchFamily="34" charset="0"/>
            </a:rPr>
          </a:br>
          <a:r>
            <a:rPr lang="en-US" sz="1200" b="1" kern="1200">
              <a:solidFill>
                <a:schemeClr val="bg2"/>
              </a:solidFill>
              <a:latin typeface="+mn-lt"/>
              <a:ea typeface="Lato" panose="020F0502020204030203" pitchFamily="34" charset="0"/>
              <a:cs typeface="Lato" panose="020F0502020204030203" pitchFamily="34" charset="0"/>
            </a:rPr>
            <a:t>HYPERTENSION</a:t>
          </a:r>
        </a:p>
      </dsp:txBody>
      <dsp:txXfrm>
        <a:off x="998" y="0"/>
        <a:ext cx="1823367" cy="493457"/>
      </dsp:txXfrm>
    </dsp:sp>
    <dsp:sp modelId="{F81E8420-83B7-DE4A-92E9-9F48980ECA3D}">
      <dsp:nvSpPr>
        <dsp:cNvPr id="0" name=""/>
        <dsp:cNvSpPr/>
      </dsp:nvSpPr>
      <dsp:spPr>
        <a:xfrm>
          <a:off x="1558383" y="0"/>
          <a:ext cx="1946731" cy="493457"/>
        </a:xfrm>
        <a:prstGeom prst="chevron">
          <a:avLst/>
        </a:prstGeom>
        <a:solidFill>
          <a:srgbClr val="00B9CE"/>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solidFill>
                <a:srgbClr val="FFFFFF"/>
              </a:solidFill>
              <a:latin typeface="Arial" panose="020B0604020202020204"/>
              <a:ea typeface="Lato" panose="020F0502020204030203" pitchFamily="34" charset="0"/>
              <a:cs typeface="Lato" panose="020F0502020204030203" pitchFamily="34" charset="0"/>
            </a:rPr>
            <a:t>MILD</a:t>
          </a:r>
        </a:p>
      </dsp:txBody>
      <dsp:txXfrm>
        <a:off x="1805112" y="0"/>
        <a:ext cx="1453274" cy="493457"/>
      </dsp:txXfrm>
    </dsp:sp>
    <dsp:sp modelId="{F865C9BA-8ECF-F940-B584-E4904089F8FD}">
      <dsp:nvSpPr>
        <dsp:cNvPr id="0" name=""/>
        <dsp:cNvSpPr/>
      </dsp:nvSpPr>
      <dsp:spPr>
        <a:xfrm>
          <a:off x="3115768" y="0"/>
          <a:ext cx="1946731" cy="493457"/>
        </a:xfrm>
        <a:prstGeom prst="chevron">
          <a:avLst/>
        </a:prstGeom>
        <a:solidFill>
          <a:srgbClr val="00A3B3"/>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solidFill>
                <a:srgbClr val="FFFFFF"/>
              </a:solidFill>
              <a:latin typeface="Arial" panose="020B0604020202020204"/>
              <a:ea typeface="Lato" panose="020F0502020204030203" pitchFamily="34" charset="0"/>
              <a:cs typeface="Lato" panose="020F0502020204030203" pitchFamily="34" charset="0"/>
            </a:rPr>
            <a:t>MODERATE</a:t>
          </a:r>
        </a:p>
      </dsp:txBody>
      <dsp:txXfrm>
        <a:off x="3362497" y="0"/>
        <a:ext cx="1453274" cy="493457"/>
      </dsp:txXfrm>
    </dsp:sp>
    <dsp:sp modelId="{84E861B3-F3AE-EF4A-BA55-61AB82639004}">
      <dsp:nvSpPr>
        <dsp:cNvPr id="0" name=""/>
        <dsp:cNvSpPr/>
      </dsp:nvSpPr>
      <dsp:spPr>
        <a:xfrm>
          <a:off x="4673153" y="0"/>
          <a:ext cx="1946731" cy="493457"/>
        </a:xfrm>
        <a:prstGeom prst="chevron">
          <a:avLst/>
        </a:prstGeom>
        <a:solidFill>
          <a:srgbClr val="008895"/>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solidFill>
                <a:srgbClr val="FFFFFF"/>
              </a:solidFill>
              <a:latin typeface="Arial" panose="020B0604020202020204"/>
              <a:ea typeface="Lato" panose="020F0502020204030203" pitchFamily="34" charset="0"/>
              <a:cs typeface="Lato" panose="020F0502020204030203" pitchFamily="34" charset="0"/>
            </a:rPr>
            <a:t>ADVANCED</a:t>
          </a:r>
        </a:p>
      </dsp:txBody>
      <dsp:txXfrm>
        <a:off x="4919882" y="0"/>
        <a:ext cx="1453274" cy="493457"/>
      </dsp:txXfrm>
    </dsp:sp>
    <dsp:sp modelId="{4427EA26-B34C-2E4A-A2ED-B81BE3AA2657}">
      <dsp:nvSpPr>
        <dsp:cNvPr id="0" name=""/>
        <dsp:cNvSpPr/>
      </dsp:nvSpPr>
      <dsp:spPr>
        <a:xfrm>
          <a:off x="6230539" y="0"/>
          <a:ext cx="1946731" cy="493457"/>
        </a:xfrm>
        <a:prstGeom prst="chevron">
          <a:avLst/>
        </a:prstGeom>
        <a:solidFill>
          <a:schemeClr val="accent5">
            <a:lumMod val="60000"/>
            <a:lumOff val="40000"/>
          </a:schemeClr>
        </a:solidFill>
        <a:ln w="285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solidFill>
                <a:srgbClr val="FFFFFF"/>
              </a:solidFill>
              <a:latin typeface="Arial" panose="020B0604020202020204"/>
              <a:ea typeface="Lato" panose="020F0502020204030203" pitchFamily="34" charset="0"/>
              <a:cs typeface="Lato" panose="020F0502020204030203" pitchFamily="34" charset="0"/>
            </a:rPr>
            <a:t>REFRACTORY</a:t>
          </a:r>
        </a:p>
      </dsp:txBody>
      <dsp:txXfrm>
        <a:off x="6477268" y="0"/>
        <a:ext cx="1453274" cy="49345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AB74BF-0B4C-4B15-B6E9-36937B9DCCC7}"/>
              </a:ext>
            </a:extLst>
          </p:cNvPr>
          <p:cNvSpPr>
            <a:spLocks noGrp="1"/>
          </p:cNvSpPr>
          <p:nvPr>
            <p:ph type="hdr" sz="quarter"/>
          </p:nvPr>
        </p:nvSpPr>
        <p:spPr>
          <a:xfrm>
            <a:off x="0" y="0"/>
            <a:ext cx="3037840" cy="471452"/>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8C3F7F95-D181-4A96-B032-43602A61F244}"/>
              </a:ext>
            </a:extLst>
          </p:cNvPr>
          <p:cNvSpPr>
            <a:spLocks noGrp="1"/>
          </p:cNvSpPr>
          <p:nvPr>
            <p:ph type="dt" sz="quarter" idx="1"/>
          </p:nvPr>
        </p:nvSpPr>
        <p:spPr>
          <a:xfrm>
            <a:off x="3970938" y="0"/>
            <a:ext cx="3037840" cy="471452"/>
          </a:xfrm>
          <a:prstGeom prst="rect">
            <a:avLst/>
          </a:prstGeom>
        </p:spPr>
        <p:txBody>
          <a:bodyPr vert="horz" lIns="93177" tIns="46589" rIns="93177" bIns="46589" rtlCol="0"/>
          <a:lstStyle>
            <a:lvl1pPr algn="r">
              <a:defRPr sz="1200"/>
            </a:lvl1pPr>
          </a:lstStyle>
          <a:p>
            <a:fld id="{F0BD3049-0708-4F85-B3AD-839E7AFBD437}" type="datetimeFigureOut">
              <a:rPr lang="en-US" smtClean="0"/>
              <a:t>2/20/2025</a:t>
            </a:fld>
            <a:endParaRPr lang="en-US"/>
          </a:p>
        </p:txBody>
      </p:sp>
      <p:sp>
        <p:nvSpPr>
          <p:cNvPr id="5" name="Slide Number Placeholder 4">
            <a:extLst>
              <a:ext uri="{FF2B5EF4-FFF2-40B4-BE49-F238E27FC236}">
                <a16:creationId xmlns:a16="http://schemas.microsoft.com/office/drawing/2014/main" id="{BC4279DA-8884-4BB8-B266-51633CCD80F2}"/>
              </a:ext>
            </a:extLst>
          </p:cNvPr>
          <p:cNvSpPr>
            <a:spLocks noGrp="1"/>
          </p:cNvSpPr>
          <p:nvPr>
            <p:ph type="sldNum" sz="quarter" idx="3"/>
          </p:nvPr>
        </p:nvSpPr>
        <p:spPr>
          <a:xfrm>
            <a:off x="3970938" y="8924963"/>
            <a:ext cx="3037840" cy="471451"/>
          </a:xfrm>
          <a:prstGeom prst="rect">
            <a:avLst/>
          </a:prstGeom>
        </p:spPr>
        <p:txBody>
          <a:bodyPr vert="horz" lIns="93177" tIns="46589" rIns="93177" bIns="46589" rtlCol="0" anchor="b"/>
          <a:lstStyle>
            <a:lvl1pPr algn="r">
              <a:defRPr sz="1200"/>
            </a:lvl1pPr>
          </a:lstStyle>
          <a:p>
            <a:fld id="{A86844EB-FC0E-45E6-B10E-6891DEAB085B}" type="slidenum">
              <a:rPr lang="en-US" smtClean="0"/>
              <a:t>‹#›</a:t>
            </a:fld>
            <a:endParaRPr lang="en-US"/>
          </a:p>
        </p:txBody>
      </p:sp>
      <p:sp>
        <p:nvSpPr>
          <p:cNvPr id="6" name="Footer Placeholder 5">
            <a:extLst>
              <a:ext uri="{FF2B5EF4-FFF2-40B4-BE49-F238E27FC236}">
                <a16:creationId xmlns:a16="http://schemas.microsoft.com/office/drawing/2014/main" id="{65345B1A-DC9C-4687-8FA9-D4585ABB03C2}"/>
              </a:ext>
            </a:extLst>
          </p:cNvPr>
          <p:cNvSpPr>
            <a:spLocks noGrp="1"/>
          </p:cNvSpPr>
          <p:nvPr>
            <p:ph type="ftr" sz="quarter" idx="2"/>
          </p:nvPr>
        </p:nvSpPr>
        <p:spPr>
          <a:xfrm>
            <a:off x="1" y="8924667"/>
            <a:ext cx="3038475" cy="471746"/>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237831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7174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9" y="1"/>
            <a:ext cx="3038475" cy="471746"/>
          </a:xfrm>
          <a:prstGeom prst="rect">
            <a:avLst/>
          </a:prstGeom>
        </p:spPr>
        <p:txBody>
          <a:bodyPr vert="horz" lIns="91440" tIns="45720" rIns="91440" bIns="45720" rtlCol="0"/>
          <a:lstStyle>
            <a:lvl1pPr algn="r">
              <a:defRPr sz="1200"/>
            </a:lvl1pPr>
          </a:lstStyle>
          <a:p>
            <a:fld id="{E9E7F08B-B76C-4D14-825A-FED451513C67}" type="datetimeFigureOut">
              <a:rPr lang="en-US" smtClean="0"/>
              <a:t>2/20/2025</a:t>
            </a:fld>
            <a:endParaRPr lang="en-US"/>
          </a:p>
        </p:txBody>
      </p:sp>
      <p:sp>
        <p:nvSpPr>
          <p:cNvPr id="4" name="Slide Image Placeholder 3"/>
          <p:cNvSpPr>
            <a:spLocks noGrp="1" noRot="1" noChangeAspect="1"/>
          </p:cNvSpPr>
          <p:nvPr>
            <p:ph type="sldImg" idx="2"/>
          </p:nvPr>
        </p:nvSpPr>
        <p:spPr>
          <a:xfrm>
            <a:off x="687388" y="1174750"/>
            <a:ext cx="5635625" cy="31702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521703"/>
            <a:ext cx="5607050" cy="370015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24667"/>
            <a:ext cx="3038475" cy="47174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924667"/>
            <a:ext cx="3038475" cy="471746"/>
          </a:xfrm>
          <a:prstGeom prst="rect">
            <a:avLst/>
          </a:prstGeom>
        </p:spPr>
        <p:txBody>
          <a:bodyPr vert="horz" lIns="91440" tIns="45720" rIns="91440" bIns="45720" rtlCol="0" anchor="b"/>
          <a:lstStyle>
            <a:lvl1pPr algn="r">
              <a:defRPr sz="1200"/>
            </a:lvl1pPr>
          </a:lstStyle>
          <a:p>
            <a:fld id="{158056AB-DFEC-451A-AEB3-2F9FFF0CDD08}" type="slidenum">
              <a:rPr lang="en-US" smtClean="0"/>
              <a:t>‹#›</a:t>
            </a:fld>
            <a:endParaRPr lang="en-US"/>
          </a:p>
        </p:txBody>
      </p:sp>
    </p:spTree>
    <p:extLst>
      <p:ext uri="{BB962C8B-B14F-4D97-AF65-F5344CB8AC3E}">
        <p14:creationId xmlns:p14="http://schemas.microsoft.com/office/powerpoint/2010/main" val="4200385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8056AB-DFEC-451A-AEB3-2F9FFF0CDD08}" type="slidenum">
              <a:rPr lang="en-US" smtClean="0"/>
              <a:t>2</a:t>
            </a:fld>
            <a:endParaRPr lang="en-US"/>
          </a:p>
        </p:txBody>
      </p:sp>
    </p:spTree>
    <p:extLst>
      <p:ext uri="{BB962C8B-B14F-4D97-AF65-F5344CB8AC3E}">
        <p14:creationId xmlns:p14="http://schemas.microsoft.com/office/powerpoint/2010/main" val="1332800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8056AB-DFEC-451A-AEB3-2F9FFF0CDD08}" type="slidenum">
              <a:rPr lang="en-US" smtClean="0"/>
              <a:t>44</a:t>
            </a:fld>
            <a:endParaRPr lang="en-US"/>
          </a:p>
        </p:txBody>
      </p:sp>
    </p:spTree>
    <p:extLst>
      <p:ext uri="{BB962C8B-B14F-4D97-AF65-F5344CB8AC3E}">
        <p14:creationId xmlns:p14="http://schemas.microsoft.com/office/powerpoint/2010/main" val="133453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endParaRPr lang="en-US"/>
          </a:p>
        </p:txBody>
      </p:sp>
      <p:sp>
        <p:nvSpPr>
          <p:cNvPr id="4" name="Slide Number Placeholder 3"/>
          <p:cNvSpPr>
            <a:spLocks noGrp="1"/>
          </p:cNvSpPr>
          <p:nvPr>
            <p:ph type="sldNum" sz="quarter" idx="5"/>
          </p:nvPr>
        </p:nvSpPr>
        <p:spPr/>
        <p:txBody>
          <a:bodyPr/>
          <a:lstStyle/>
          <a:p>
            <a:fld id="{158056AB-DFEC-451A-AEB3-2F9FFF0CDD08}" type="slidenum">
              <a:rPr lang="en-US" smtClean="0"/>
              <a:t>7</a:t>
            </a:fld>
            <a:endParaRPr lang="en-US"/>
          </a:p>
        </p:txBody>
      </p:sp>
    </p:spTree>
    <p:extLst>
      <p:ext uri="{BB962C8B-B14F-4D97-AF65-F5344CB8AC3E}">
        <p14:creationId xmlns:p14="http://schemas.microsoft.com/office/powerpoint/2010/main" val="3731078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for speaker: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solidFill>
                  <a:schemeClr val="accent6"/>
                </a:solidFill>
                <a:latin typeface="Arial" panose="020B0604020202020204" pitchFamily="34" charset="0"/>
                <a:cs typeface="Arial" panose="020B0604020202020204" pitchFamily="34" charset="0"/>
              </a:rPr>
              <a:t>With IG, the goal is to minimize challenges that come with topical medications </a:t>
            </a:r>
            <a:r>
              <a:rPr lang="en-US" b="1" i="1">
                <a:solidFill>
                  <a:schemeClr val="accent6"/>
                </a:solidFill>
              </a:rPr>
              <a:t>by</a:t>
            </a:r>
            <a:r>
              <a:rPr lang="en-US" sz="1200" b="1" i="1">
                <a:solidFill>
                  <a:schemeClr val="accent6"/>
                </a:solidFill>
                <a:latin typeface="Arial" panose="020B0604020202020204" pitchFamily="34" charset="0"/>
                <a:cs typeface="Arial" panose="020B0604020202020204" pitchFamily="34" charset="0"/>
              </a:rPr>
              <a:t> pulling forward procedural interventions and moving medications as a supplement (“bridge therapy”) to be used as needed</a:t>
            </a:r>
          </a:p>
          <a:p>
            <a:endParaRPr lang="en-US"/>
          </a:p>
        </p:txBody>
      </p:sp>
      <p:sp>
        <p:nvSpPr>
          <p:cNvPr id="4" name="Slide Number Placeholder 3"/>
          <p:cNvSpPr>
            <a:spLocks noGrp="1"/>
          </p:cNvSpPr>
          <p:nvPr>
            <p:ph type="sldNum" sz="quarter" idx="5"/>
          </p:nvPr>
        </p:nvSpPr>
        <p:spPr/>
        <p:txBody>
          <a:bodyPr/>
          <a:lstStyle/>
          <a:p>
            <a:fld id="{158056AB-DFEC-451A-AEB3-2F9FFF0CDD08}" type="slidenum">
              <a:rPr lang="en-US" smtClean="0"/>
              <a:t>9</a:t>
            </a:fld>
            <a:endParaRPr lang="en-US"/>
          </a:p>
        </p:txBody>
      </p:sp>
    </p:spTree>
    <p:extLst>
      <p:ext uri="{BB962C8B-B14F-4D97-AF65-F5344CB8AC3E}">
        <p14:creationId xmlns:p14="http://schemas.microsoft.com/office/powerpoint/2010/main" val="1732703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158056AB-DFEC-451A-AEB3-2F9FFF0CDD08}" type="slidenum">
              <a:rPr lang="en-US" smtClean="0"/>
              <a:t>15</a:t>
            </a:fld>
            <a:endParaRPr lang="en-US"/>
          </a:p>
        </p:txBody>
      </p:sp>
    </p:spTree>
    <p:extLst>
      <p:ext uri="{BB962C8B-B14F-4D97-AF65-F5344CB8AC3E}">
        <p14:creationId xmlns:p14="http://schemas.microsoft.com/office/powerpoint/2010/main" val="526217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5"/>
          </p:nvPr>
        </p:nvSpPr>
        <p:spPr/>
        <p:txBody>
          <a:bodyPr/>
          <a:lstStyle/>
          <a:p>
            <a:fld id="{158056AB-DFEC-451A-AEB3-2F9FFF0CDD08}" type="slidenum">
              <a:rPr lang="en-US" smtClean="0"/>
              <a:t>16</a:t>
            </a:fld>
            <a:endParaRPr lang="en-US"/>
          </a:p>
        </p:txBody>
      </p:sp>
    </p:spTree>
    <p:extLst>
      <p:ext uri="{BB962C8B-B14F-4D97-AF65-F5344CB8AC3E}">
        <p14:creationId xmlns:p14="http://schemas.microsoft.com/office/powerpoint/2010/main" val="241552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8056AB-DFEC-451A-AEB3-2F9FFF0CDD08}" type="slidenum">
              <a:rPr lang="en-US" smtClean="0"/>
              <a:t>21</a:t>
            </a:fld>
            <a:endParaRPr lang="en-US"/>
          </a:p>
        </p:txBody>
      </p:sp>
    </p:spTree>
    <p:extLst>
      <p:ext uri="{BB962C8B-B14F-4D97-AF65-F5344CB8AC3E}">
        <p14:creationId xmlns:p14="http://schemas.microsoft.com/office/powerpoint/2010/main" val="1404180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8056AB-DFEC-451A-AEB3-2F9FFF0CDD08}" type="slidenum">
              <a:rPr lang="en-US" smtClean="0"/>
              <a:t>24</a:t>
            </a:fld>
            <a:endParaRPr lang="en-US"/>
          </a:p>
        </p:txBody>
      </p:sp>
    </p:spTree>
    <p:extLst>
      <p:ext uri="{BB962C8B-B14F-4D97-AF65-F5344CB8AC3E}">
        <p14:creationId xmlns:p14="http://schemas.microsoft.com/office/powerpoint/2010/main" val="586073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8056AB-DFEC-451A-AEB3-2F9FFF0CDD08}" type="slidenum">
              <a:rPr lang="en-US" smtClean="0"/>
              <a:t>26</a:t>
            </a:fld>
            <a:endParaRPr lang="en-US"/>
          </a:p>
        </p:txBody>
      </p:sp>
    </p:spTree>
    <p:extLst>
      <p:ext uri="{BB962C8B-B14F-4D97-AF65-F5344CB8AC3E}">
        <p14:creationId xmlns:p14="http://schemas.microsoft.com/office/powerpoint/2010/main" val="3330633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58056AB-DFEC-451A-AEB3-2F9FFF0CDD08}" type="slidenum">
              <a:rPr lang="en-US" smtClean="0"/>
              <a:t>43</a:t>
            </a:fld>
            <a:endParaRPr lang="en-US"/>
          </a:p>
        </p:txBody>
      </p:sp>
    </p:spTree>
    <p:extLst>
      <p:ext uri="{BB962C8B-B14F-4D97-AF65-F5344CB8AC3E}">
        <p14:creationId xmlns:p14="http://schemas.microsoft.com/office/powerpoint/2010/main" val="2673896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 Glauko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2B63480-C9EF-3E69-E76E-A30E9D974DC5}"/>
              </a:ext>
            </a:extLst>
          </p:cNvPr>
          <p:cNvSpPr>
            <a:spLocks noGrp="1"/>
          </p:cNvSpPr>
          <p:nvPr>
            <p:ph type="title" hasCustomPrompt="1"/>
          </p:nvPr>
        </p:nvSpPr>
        <p:spPr>
          <a:xfrm>
            <a:off x="429689" y="251114"/>
            <a:ext cx="8303785" cy="415636"/>
          </a:xfrm>
          <a:prstGeom prst="rect">
            <a:avLst/>
          </a:prstGeom>
        </p:spPr>
        <p:txBody>
          <a:bodyPr/>
          <a:lstStyle>
            <a:lvl1pPr>
              <a:defRPr>
                <a:solidFill>
                  <a:schemeClr val="bg1"/>
                </a:solidFill>
                <a:latin typeface="+mj-lt"/>
              </a:defRPr>
            </a:lvl1pPr>
          </a:lstStyle>
          <a:p>
            <a:r>
              <a:rPr lang="en-US"/>
              <a:t>CONTENT HEADLINE GOES HERE</a:t>
            </a:r>
          </a:p>
        </p:txBody>
      </p:sp>
      <p:sp>
        <p:nvSpPr>
          <p:cNvPr id="6" name="Rectangle 5">
            <a:extLst>
              <a:ext uri="{FF2B5EF4-FFF2-40B4-BE49-F238E27FC236}">
                <a16:creationId xmlns:a16="http://schemas.microsoft.com/office/drawing/2014/main" id="{C2CC5005-265E-41C3-887B-CABAF8FA42AF}"/>
              </a:ext>
            </a:extLst>
          </p:cNvPr>
          <p:cNvSpPr/>
          <p:nvPr userDrawn="1"/>
        </p:nvSpPr>
        <p:spPr>
          <a:xfrm>
            <a:off x="0" y="4748628"/>
            <a:ext cx="9144000" cy="415636"/>
          </a:xfrm>
          <a:prstGeom prst="rect">
            <a:avLst/>
          </a:prstGeom>
          <a:solidFill>
            <a:srgbClr val="12B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D5A765C-4C8C-AD11-C489-C95D10B80B45}"/>
              </a:ext>
            </a:extLst>
          </p:cNvPr>
          <p:cNvCxnSpPr/>
          <p:nvPr userDrawn="1"/>
        </p:nvCxnSpPr>
        <p:spPr>
          <a:xfrm>
            <a:off x="524435" y="742950"/>
            <a:ext cx="809512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A408F0E-11D5-86FA-4F37-1808646FFADD}"/>
              </a:ext>
            </a:extLst>
          </p:cNvPr>
          <p:cNvPicPr>
            <a:picLocks noChangeAspect="1"/>
          </p:cNvPicPr>
          <p:nvPr userDrawn="1"/>
        </p:nvPicPr>
        <p:blipFill>
          <a:blip r:embed="rId2"/>
          <a:stretch>
            <a:fillRect/>
          </a:stretch>
        </p:blipFill>
        <p:spPr>
          <a:xfrm>
            <a:off x="7730174" y="4858481"/>
            <a:ext cx="1003300" cy="189365"/>
          </a:xfrm>
          <a:prstGeom prst="rect">
            <a:avLst/>
          </a:prstGeom>
        </p:spPr>
      </p:pic>
      <p:sp>
        <p:nvSpPr>
          <p:cNvPr id="7" name="Content Placeholder 3">
            <a:extLst>
              <a:ext uri="{FF2B5EF4-FFF2-40B4-BE49-F238E27FC236}">
                <a16:creationId xmlns:a16="http://schemas.microsoft.com/office/drawing/2014/main" id="{D51B6876-5F29-288E-0E4A-5D0989345E11}"/>
              </a:ext>
            </a:extLst>
          </p:cNvPr>
          <p:cNvSpPr>
            <a:spLocks noGrp="1"/>
          </p:cNvSpPr>
          <p:nvPr>
            <p:ph sz="quarter" idx="10" hasCustomPrompt="1"/>
          </p:nvPr>
        </p:nvSpPr>
        <p:spPr>
          <a:xfrm>
            <a:off x="439271" y="947189"/>
            <a:ext cx="8294203" cy="3429000"/>
          </a:xfrm>
          <a:prstGeom prst="rect">
            <a:avLst/>
          </a:prstGeom>
        </p:spPr>
        <p:txBody>
          <a:bodyPr/>
          <a:lstStyle>
            <a:lvl1pPr>
              <a:buClr>
                <a:schemeClr val="accent1"/>
              </a:buClr>
              <a:defRPr>
                <a:solidFill>
                  <a:schemeClr val="tx1">
                    <a:lumMod val="50000"/>
                    <a:lumOff val="50000"/>
                  </a:schemeClr>
                </a:solidFill>
              </a:defRPr>
            </a:lvl1pPr>
            <a:lvl2pPr>
              <a:buClr>
                <a:schemeClr val="accent1"/>
              </a:buClr>
              <a:defRPr>
                <a:solidFill>
                  <a:schemeClr val="tx1">
                    <a:lumMod val="50000"/>
                    <a:lumOff val="50000"/>
                  </a:schemeClr>
                </a:solidFill>
              </a:defRPr>
            </a:lvl2pPr>
            <a:lvl3pPr>
              <a:buClr>
                <a:schemeClr val="accent1"/>
              </a:buClr>
              <a:defRPr>
                <a:solidFill>
                  <a:schemeClr val="tx1">
                    <a:lumMod val="50000"/>
                    <a:lumOff val="50000"/>
                  </a:schemeClr>
                </a:solidFill>
              </a:defRPr>
            </a:lvl3pPr>
            <a:lvl4pPr>
              <a:buClr>
                <a:schemeClr val="accent1"/>
              </a:buClr>
              <a:defRPr>
                <a:solidFill>
                  <a:schemeClr val="tx1">
                    <a:lumMod val="50000"/>
                    <a:lumOff val="50000"/>
                  </a:schemeClr>
                </a:solidFill>
              </a:defRPr>
            </a:lvl4pPr>
            <a:lvl5pPr>
              <a:buClr>
                <a:schemeClr val="accent1"/>
              </a:buClr>
              <a:defRPr>
                <a:solidFill>
                  <a:schemeClr val="tx1">
                    <a:lumMod val="50000"/>
                    <a:lumOff val="50000"/>
                  </a:schemeClr>
                </a:solidFill>
              </a:defRPr>
            </a:lvl5pPr>
          </a:lstStyle>
          <a:p>
            <a:pPr lvl="0"/>
            <a:r>
              <a:rPr lang="en-US"/>
              <a:t>First level </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1B351C80-B261-D25A-6673-03EC113DD816}"/>
              </a:ext>
            </a:extLst>
          </p:cNvPr>
          <p:cNvSpPr txBox="1"/>
          <p:nvPr userDrawn="1"/>
        </p:nvSpPr>
        <p:spPr>
          <a:xfrm>
            <a:off x="439271" y="4773842"/>
            <a:ext cx="6450720" cy="169277"/>
          </a:xfrm>
          <a:prstGeom prst="rect">
            <a:avLst/>
          </a:prstGeom>
          <a:noFill/>
        </p:spPr>
        <p:txBody>
          <a:bodyPr wrap="square" rtlCol="0">
            <a:spAutoFit/>
          </a:bodyPr>
          <a:lstStyle/>
          <a:p>
            <a:endParaRPr lang="en-US" sz="500">
              <a:solidFill>
                <a:schemeClr val="bg2"/>
              </a:solidFill>
            </a:endParaRPr>
          </a:p>
        </p:txBody>
      </p:sp>
      <p:sp>
        <p:nvSpPr>
          <p:cNvPr id="4" name="Content Placeholder 3">
            <a:extLst>
              <a:ext uri="{FF2B5EF4-FFF2-40B4-BE49-F238E27FC236}">
                <a16:creationId xmlns:a16="http://schemas.microsoft.com/office/drawing/2014/main" id="{4811549B-744A-D0CF-FAD7-0663FFC32CD6}"/>
              </a:ext>
            </a:extLst>
          </p:cNvPr>
          <p:cNvSpPr>
            <a:spLocks noGrp="1"/>
          </p:cNvSpPr>
          <p:nvPr>
            <p:ph sz="quarter" idx="11" hasCustomPrompt="1"/>
          </p:nvPr>
        </p:nvSpPr>
        <p:spPr>
          <a:xfrm>
            <a:off x="424897" y="4824829"/>
            <a:ext cx="8294203" cy="191493"/>
          </a:xfrm>
          <a:prstGeom prst="rect">
            <a:avLst/>
          </a:prstGeom>
        </p:spPr>
        <p:txBody>
          <a:bodyPr/>
          <a:lstStyle>
            <a:lvl1pPr>
              <a:buClr>
                <a:schemeClr val="accent1"/>
              </a:buClr>
              <a:defRPr sz="800">
                <a:solidFill>
                  <a:schemeClr val="bg2"/>
                </a:solidFill>
              </a:defRPr>
            </a:lvl1pPr>
            <a:lvl2pPr>
              <a:buClr>
                <a:schemeClr val="accent1"/>
              </a:buClr>
              <a:defRPr>
                <a:solidFill>
                  <a:schemeClr val="tx1">
                    <a:lumMod val="50000"/>
                    <a:lumOff val="50000"/>
                  </a:schemeClr>
                </a:solidFill>
              </a:defRPr>
            </a:lvl2pPr>
            <a:lvl3pPr>
              <a:buClr>
                <a:schemeClr val="accent1"/>
              </a:buClr>
              <a:defRPr>
                <a:solidFill>
                  <a:schemeClr val="tx1">
                    <a:lumMod val="50000"/>
                    <a:lumOff val="50000"/>
                  </a:schemeClr>
                </a:solidFill>
              </a:defRPr>
            </a:lvl3pPr>
            <a:lvl4pPr>
              <a:buClr>
                <a:schemeClr val="accent1"/>
              </a:buClr>
              <a:defRPr>
                <a:solidFill>
                  <a:schemeClr val="tx1">
                    <a:lumMod val="50000"/>
                    <a:lumOff val="50000"/>
                  </a:schemeClr>
                </a:solidFill>
              </a:defRPr>
            </a:lvl4pPr>
            <a:lvl5pPr>
              <a:buClr>
                <a:schemeClr val="accent1"/>
              </a:buClr>
              <a:defRPr>
                <a:solidFill>
                  <a:schemeClr val="tx1">
                    <a:lumMod val="50000"/>
                    <a:lumOff val="50000"/>
                  </a:schemeClr>
                </a:solidFill>
              </a:defRPr>
            </a:lvl5pPr>
          </a:lstStyle>
          <a:p>
            <a:pPr lvl="0"/>
            <a:r>
              <a:rPr lang="en-US"/>
              <a:t>References</a:t>
            </a:r>
          </a:p>
        </p:txBody>
      </p:sp>
    </p:spTree>
    <p:extLst>
      <p:ext uri="{BB962C8B-B14F-4D97-AF65-F5344CB8AC3E}">
        <p14:creationId xmlns:p14="http://schemas.microsoft.com/office/powerpoint/2010/main" val="2522396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Header - iDos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5A4868-EC84-6195-A0F9-8DB41B9EAF94}"/>
              </a:ext>
            </a:extLst>
          </p:cNvPr>
          <p:cNvSpPr/>
          <p:nvPr userDrawn="1"/>
        </p:nvSpPr>
        <p:spPr>
          <a:xfrm>
            <a:off x="0" y="0"/>
            <a:ext cx="9144000" cy="516255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3352800" y="1504950"/>
            <a:ext cx="5105400" cy="1524000"/>
          </a:xfrm>
          <a:prstGeom prst="rect">
            <a:avLst/>
          </a:prstGeom>
        </p:spPr>
        <p:txBody>
          <a:bodyPr anchor="b">
            <a:noAutofit/>
          </a:bodyPr>
          <a:lstStyle>
            <a:lvl1pPr algn="r">
              <a:defRPr sz="3600" b="1" baseline="0">
                <a:solidFill>
                  <a:srgbClr val="008896"/>
                </a:solidFill>
                <a:latin typeface="+mj-lt"/>
              </a:defRPr>
            </a:lvl1pPr>
          </a:lstStyle>
          <a:p>
            <a:pPr lvl="0"/>
            <a:r>
              <a:rPr lang="en-US"/>
              <a:t>SECTION HEADLINE GOES HERE</a:t>
            </a:r>
          </a:p>
        </p:txBody>
      </p:sp>
      <p:pic>
        <p:nvPicPr>
          <p:cNvPr id="8" name="Graphic 7">
            <a:extLst>
              <a:ext uri="{FF2B5EF4-FFF2-40B4-BE49-F238E27FC236}">
                <a16:creationId xmlns:a16="http://schemas.microsoft.com/office/drawing/2014/main" id="{8A157031-F4FD-E383-DDAD-DE9AECBDE03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7338" y="336534"/>
            <a:ext cx="1320862" cy="660431"/>
          </a:xfrm>
          <a:prstGeom prst="rect">
            <a:avLst/>
          </a:prstGeom>
        </p:spPr>
      </p:pic>
      <p:pic>
        <p:nvPicPr>
          <p:cNvPr id="5" name="Graphic 4">
            <a:extLst>
              <a:ext uri="{FF2B5EF4-FFF2-40B4-BE49-F238E27FC236}">
                <a16:creationId xmlns:a16="http://schemas.microsoft.com/office/drawing/2014/main" id="{7132B184-8225-B708-EE20-332D586826A8}"/>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9412" t="8026" b="8026"/>
          <a:stretch/>
        </p:blipFill>
        <p:spPr>
          <a:xfrm>
            <a:off x="0" y="0"/>
            <a:ext cx="4821892" cy="5162550"/>
          </a:xfrm>
          <a:prstGeom prst="rect">
            <a:avLst/>
          </a:prstGeom>
        </p:spPr>
      </p:pic>
      <p:sp>
        <p:nvSpPr>
          <p:cNvPr id="3" name="Title Placeholder 1">
            <a:extLst>
              <a:ext uri="{FF2B5EF4-FFF2-40B4-BE49-F238E27FC236}">
                <a16:creationId xmlns:a16="http://schemas.microsoft.com/office/drawing/2014/main" id="{3F0A36D5-D43D-5A9D-106F-16E735BD9CB7}"/>
              </a:ext>
            </a:extLst>
          </p:cNvPr>
          <p:cNvSpPr>
            <a:spLocks noGrp="1"/>
          </p:cNvSpPr>
          <p:nvPr>
            <p:ph type="title" hasCustomPrompt="1"/>
          </p:nvPr>
        </p:nvSpPr>
        <p:spPr>
          <a:xfrm>
            <a:off x="5875361" y="3034002"/>
            <a:ext cx="2582839" cy="304800"/>
          </a:xfrm>
          <a:prstGeom prst="rect">
            <a:avLst/>
          </a:prstGeom>
        </p:spPr>
        <p:txBody>
          <a:bodyPr vert="horz" lIns="91440" tIns="45720" rIns="91440" bIns="45720" rtlCol="0" anchor="ctr">
            <a:normAutofit/>
          </a:bodyPr>
          <a:lstStyle>
            <a:lvl1pPr algn="r">
              <a:defRPr sz="1800">
                <a:solidFill>
                  <a:schemeClr val="bg1"/>
                </a:solidFill>
                <a:latin typeface="+mn-lt"/>
              </a:defRPr>
            </a:lvl1pPr>
          </a:lstStyle>
          <a:p>
            <a:r>
              <a:rPr lang="en-US"/>
              <a:t>Click to edit subhead</a:t>
            </a:r>
          </a:p>
        </p:txBody>
      </p:sp>
    </p:spTree>
    <p:extLst>
      <p:ext uri="{BB962C8B-B14F-4D97-AF65-F5344CB8AC3E}">
        <p14:creationId xmlns:p14="http://schemas.microsoft.com/office/powerpoint/2010/main" val="1623571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Slide - Glauko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2B63480-C9EF-3E69-E76E-A30E9D974DC5}"/>
              </a:ext>
            </a:extLst>
          </p:cNvPr>
          <p:cNvSpPr>
            <a:spLocks noGrp="1"/>
          </p:cNvSpPr>
          <p:nvPr>
            <p:ph type="title" hasCustomPrompt="1"/>
          </p:nvPr>
        </p:nvSpPr>
        <p:spPr>
          <a:xfrm>
            <a:off x="429689" y="251114"/>
            <a:ext cx="8303785" cy="415636"/>
          </a:xfrm>
          <a:prstGeom prst="rect">
            <a:avLst/>
          </a:prstGeom>
        </p:spPr>
        <p:txBody>
          <a:bodyPr/>
          <a:lstStyle>
            <a:lvl1pPr>
              <a:defRPr>
                <a:solidFill>
                  <a:schemeClr val="bg1"/>
                </a:solidFill>
                <a:latin typeface="+mj-lt"/>
              </a:defRPr>
            </a:lvl1pPr>
          </a:lstStyle>
          <a:p>
            <a:r>
              <a:rPr lang="en-US"/>
              <a:t>CONTENT HEADLINE GOES HERE</a:t>
            </a:r>
          </a:p>
        </p:txBody>
      </p:sp>
      <p:sp>
        <p:nvSpPr>
          <p:cNvPr id="6" name="Rectangle 5">
            <a:extLst>
              <a:ext uri="{FF2B5EF4-FFF2-40B4-BE49-F238E27FC236}">
                <a16:creationId xmlns:a16="http://schemas.microsoft.com/office/drawing/2014/main" id="{C2CC5005-265E-41C3-887B-CABAF8FA42AF}"/>
              </a:ext>
            </a:extLst>
          </p:cNvPr>
          <p:cNvSpPr/>
          <p:nvPr userDrawn="1"/>
        </p:nvSpPr>
        <p:spPr>
          <a:xfrm>
            <a:off x="0" y="4748628"/>
            <a:ext cx="9144000" cy="415636"/>
          </a:xfrm>
          <a:prstGeom prst="rect">
            <a:avLst/>
          </a:prstGeom>
          <a:solidFill>
            <a:srgbClr val="12B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D5A765C-4C8C-AD11-C489-C95D10B80B45}"/>
              </a:ext>
            </a:extLst>
          </p:cNvPr>
          <p:cNvCxnSpPr/>
          <p:nvPr userDrawn="1"/>
        </p:nvCxnSpPr>
        <p:spPr>
          <a:xfrm>
            <a:off x="524435" y="742950"/>
            <a:ext cx="809512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A408F0E-11D5-86FA-4F37-1808646FFADD}"/>
              </a:ext>
            </a:extLst>
          </p:cNvPr>
          <p:cNvPicPr>
            <a:picLocks noChangeAspect="1"/>
          </p:cNvPicPr>
          <p:nvPr userDrawn="1"/>
        </p:nvPicPr>
        <p:blipFill>
          <a:blip r:embed="rId2"/>
          <a:stretch>
            <a:fillRect/>
          </a:stretch>
        </p:blipFill>
        <p:spPr>
          <a:xfrm>
            <a:off x="7730174" y="4858481"/>
            <a:ext cx="1003300" cy="189365"/>
          </a:xfrm>
          <a:prstGeom prst="rect">
            <a:avLst/>
          </a:prstGeom>
        </p:spPr>
      </p:pic>
      <p:sp>
        <p:nvSpPr>
          <p:cNvPr id="7" name="Content Placeholder 3">
            <a:extLst>
              <a:ext uri="{FF2B5EF4-FFF2-40B4-BE49-F238E27FC236}">
                <a16:creationId xmlns:a16="http://schemas.microsoft.com/office/drawing/2014/main" id="{D51B6876-5F29-288E-0E4A-5D0989345E11}"/>
              </a:ext>
            </a:extLst>
          </p:cNvPr>
          <p:cNvSpPr>
            <a:spLocks noGrp="1"/>
          </p:cNvSpPr>
          <p:nvPr>
            <p:ph sz="quarter" idx="10" hasCustomPrompt="1"/>
          </p:nvPr>
        </p:nvSpPr>
        <p:spPr>
          <a:xfrm>
            <a:off x="439271" y="947189"/>
            <a:ext cx="8294203" cy="3429000"/>
          </a:xfrm>
          <a:prstGeom prst="rect">
            <a:avLst/>
          </a:prstGeom>
        </p:spPr>
        <p:txBody>
          <a:bodyPr/>
          <a:lstStyle>
            <a:lvl1pPr>
              <a:buClr>
                <a:schemeClr val="accent1"/>
              </a:buClr>
              <a:defRPr>
                <a:solidFill>
                  <a:schemeClr val="tx1">
                    <a:lumMod val="50000"/>
                    <a:lumOff val="50000"/>
                  </a:schemeClr>
                </a:solidFill>
              </a:defRPr>
            </a:lvl1pPr>
            <a:lvl2pPr>
              <a:buClr>
                <a:schemeClr val="accent1"/>
              </a:buClr>
              <a:defRPr>
                <a:solidFill>
                  <a:schemeClr val="tx1">
                    <a:lumMod val="50000"/>
                    <a:lumOff val="50000"/>
                  </a:schemeClr>
                </a:solidFill>
              </a:defRPr>
            </a:lvl2pPr>
            <a:lvl3pPr>
              <a:buClr>
                <a:schemeClr val="accent1"/>
              </a:buClr>
              <a:defRPr>
                <a:solidFill>
                  <a:schemeClr val="tx1">
                    <a:lumMod val="50000"/>
                    <a:lumOff val="50000"/>
                  </a:schemeClr>
                </a:solidFill>
              </a:defRPr>
            </a:lvl3pPr>
            <a:lvl4pPr>
              <a:buClr>
                <a:schemeClr val="accent1"/>
              </a:buClr>
              <a:defRPr>
                <a:solidFill>
                  <a:schemeClr val="tx1">
                    <a:lumMod val="50000"/>
                    <a:lumOff val="50000"/>
                  </a:schemeClr>
                </a:solidFill>
              </a:defRPr>
            </a:lvl4pPr>
            <a:lvl5pPr>
              <a:buClr>
                <a:schemeClr val="accent1"/>
              </a:buClr>
              <a:defRPr>
                <a:solidFill>
                  <a:schemeClr val="tx1">
                    <a:lumMod val="50000"/>
                    <a:lumOff val="50000"/>
                  </a:schemeClr>
                </a:solidFill>
              </a:defRPr>
            </a:lvl5pPr>
          </a:lstStyle>
          <a:p>
            <a:pPr lvl="0"/>
            <a:r>
              <a:rPr lang="en-US"/>
              <a:t>First level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4727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nt Slide - Glauko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2B63480-C9EF-3E69-E76E-A30E9D974DC5}"/>
              </a:ext>
            </a:extLst>
          </p:cNvPr>
          <p:cNvSpPr>
            <a:spLocks noGrp="1"/>
          </p:cNvSpPr>
          <p:nvPr>
            <p:ph type="title" hasCustomPrompt="1"/>
          </p:nvPr>
        </p:nvSpPr>
        <p:spPr>
          <a:xfrm>
            <a:off x="429689" y="251114"/>
            <a:ext cx="8303785" cy="415636"/>
          </a:xfrm>
          <a:prstGeom prst="rect">
            <a:avLst/>
          </a:prstGeom>
        </p:spPr>
        <p:txBody>
          <a:bodyPr/>
          <a:lstStyle>
            <a:lvl1pPr>
              <a:defRPr>
                <a:solidFill>
                  <a:schemeClr val="bg1"/>
                </a:solidFill>
                <a:latin typeface="+mj-lt"/>
              </a:defRPr>
            </a:lvl1pPr>
          </a:lstStyle>
          <a:p>
            <a:r>
              <a:rPr lang="en-US"/>
              <a:t>CONTENT HEADLINE GOES HERE</a:t>
            </a:r>
          </a:p>
        </p:txBody>
      </p:sp>
      <p:sp>
        <p:nvSpPr>
          <p:cNvPr id="6" name="Rectangle 5">
            <a:extLst>
              <a:ext uri="{FF2B5EF4-FFF2-40B4-BE49-F238E27FC236}">
                <a16:creationId xmlns:a16="http://schemas.microsoft.com/office/drawing/2014/main" id="{C2CC5005-265E-41C3-887B-CABAF8FA42AF}"/>
              </a:ext>
            </a:extLst>
          </p:cNvPr>
          <p:cNvSpPr/>
          <p:nvPr userDrawn="1"/>
        </p:nvSpPr>
        <p:spPr>
          <a:xfrm>
            <a:off x="0" y="4748628"/>
            <a:ext cx="9144000" cy="415636"/>
          </a:xfrm>
          <a:prstGeom prst="rect">
            <a:avLst/>
          </a:prstGeom>
          <a:solidFill>
            <a:srgbClr val="12B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D5A765C-4C8C-AD11-C489-C95D10B80B45}"/>
              </a:ext>
            </a:extLst>
          </p:cNvPr>
          <p:cNvCxnSpPr/>
          <p:nvPr userDrawn="1"/>
        </p:nvCxnSpPr>
        <p:spPr>
          <a:xfrm>
            <a:off x="524435" y="742950"/>
            <a:ext cx="809512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A408F0E-11D5-86FA-4F37-1808646FFADD}"/>
              </a:ext>
            </a:extLst>
          </p:cNvPr>
          <p:cNvPicPr>
            <a:picLocks noChangeAspect="1"/>
          </p:cNvPicPr>
          <p:nvPr userDrawn="1"/>
        </p:nvPicPr>
        <p:blipFill>
          <a:blip r:embed="rId2"/>
          <a:stretch>
            <a:fillRect/>
          </a:stretch>
        </p:blipFill>
        <p:spPr>
          <a:xfrm>
            <a:off x="7730174" y="4858481"/>
            <a:ext cx="1003300" cy="189365"/>
          </a:xfrm>
          <a:prstGeom prst="rect">
            <a:avLst/>
          </a:prstGeom>
        </p:spPr>
      </p:pic>
    </p:spTree>
    <p:extLst>
      <p:ext uri="{BB962C8B-B14F-4D97-AF65-F5344CB8AC3E}">
        <p14:creationId xmlns:p14="http://schemas.microsoft.com/office/powerpoint/2010/main" val="1094165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ontent Slide - iS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821A89-B349-F1CE-1D67-39CEF08FF470}"/>
              </a:ext>
            </a:extLst>
          </p:cNvPr>
          <p:cNvSpPr/>
          <p:nvPr userDrawn="1"/>
        </p:nvSpPr>
        <p:spPr>
          <a:xfrm>
            <a:off x="441884" y="721592"/>
            <a:ext cx="8183501" cy="45719"/>
          </a:xfrm>
          <a:prstGeom prst="rect">
            <a:avLst/>
          </a:prstGeom>
          <a:gradFill flip="none" rotWithShape="1">
            <a:gsLst>
              <a:gs pos="0">
                <a:srgbClr val="6A2895"/>
              </a:gs>
              <a:gs pos="74000">
                <a:srgbClr val="1F6AA0"/>
              </a:gs>
              <a:gs pos="100000">
                <a:srgbClr val="00B0AF"/>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3">
            <a:extLst>
              <a:ext uri="{FF2B5EF4-FFF2-40B4-BE49-F238E27FC236}">
                <a16:creationId xmlns:a16="http://schemas.microsoft.com/office/drawing/2014/main" id="{F74E51EA-CEF8-5909-EB17-1D0F6878A3DF}"/>
              </a:ext>
            </a:extLst>
          </p:cNvPr>
          <p:cNvSpPr>
            <a:spLocks noGrp="1"/>
          </p:cNvSpPr>
          <p:nvPr>
            <p:ph sz="quarter" idx="10" hasCustomPrompt="1"/>
          </p:nvPr>
        </p:nvSpPr>
        <p:spPr>
          <a:xfrm>
            <a:off x="439271" y="947189"/>
            <a:ext cx="8303785" cy="3429000"/>
          </a:xfrm>
          <a:prstGeom prst="rect">
            <a:avLst/>
          </a:prstGeom>
        </p:spPr>
        <p:txBody>
          <a:bodyPr/>
          <a:lstStyle>
            <a:lvl1pPr>
              <a:buClr>
                <a:srgbClr val="943F99"/>
              </a:buClr>
              <a:defRPr>
                <a:solidFill>
                  <a:schemeClr val="tx1">
                    <a:lumMod val="50000"/>
                    <a:lumOff val="50000"/>
                  </a:schemeClr>
                </a:solidFill>
              </a:defRPr>
            </a:lvl1pPr>
            <a:lvl2pPr>
              <a:buClr>
                <a:srgbClr val="943F99"/>
              </a:buClr>
              <a:defRPr>
                <a:solidFill>
                  <a:schemeClr val="tx1">
                    <a:lumMod val="50000"/>
                    <a:lumOff val="50000"/>
                  </a:schemeClr>
                </a:solidFill>
              </a:defRPr>
            </a:lvl2pPr>
            <a:lvl3pPr>
              <a:buClr>
                <a:srgbClr val="943F99"/>
              </a:buClr>
              <a:defRPr>
                <a:solidFill>
                  <a:schemeClr val="tx1">
                    <a:lumMod val="50000"/>
                    <a:lumOff val="50000"/>
                  </a:schemeClr>
                </a:solidFill>
              </a:defRPr>
            </a:lvl3pPr>
            <a:lvl4pPr>
              <a:buClr>
                <a:srgbClr val="943F99"/>
              </a:buClr>
              <a:defRPr>
                <a:solidFill>
                  <a:schemeClr val="tx1">
                    <a:lumMod val="50000"/>
                    <a:lumOff val="50000"/>
                  </a:schemeClr>
                </a:solidFill>
              </a:defRPr>
            </a:lvl4pPr>
            <a:lvl5pPr>
              <a:buClr>
                <a:srgbClr val="943F99"/>
              </a:buClr>
              <a:defRPr>
                <a:solidFill>
                  <a:schemeClr val="tx1">
                    <a:lumMod val="50000"/>
                    <a:lumOff val="50000"/>
                  </a:schemeClr>
                </a:solidFill>
              </a:defRPr>
            </a:lvl5pPr>
          </a:lstStyle>
          <a:p>
            <a:pPr lvl="0"/>
            <a:r>
              <a:rPr lang="en-US"/>
              <a:t>First level </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544381B3-12EA-AE26-699D-18BDD6895027}"/>
              </a:ext>
            </a:extLst>
          </p:cNvPr>
          <p:cNvSpPr>
            <a:spLocks noGrp="1"/>
          </p:cNvSpPr>
          <p:nvPr>
            <p:ph type="title" hasCustomPrompt="1"/>
          </p:nvPr>
        </p:nvSpPr>
        <p:spPr>
          <a:xfrm>
            <a:off x="429689" y="251114"/>
            <a:ext cx="8303785" cy="415636"/>
          </a:xfrm>
          <a:prstGeom prst="rect">
            <a:avLst/>
          </a:prstGeom>
        </p:spPr>
        <p:txBody>
          <a:bodyPr/>
          <a:lstStyle>
            <a:lvl1pPr>
              <a:defRPr>
                <a:solidFill>
                  <a:srgbClr val="632F92"/>
                </a:solidFill>
                <a:latin typeface="+mj-lt"/>
              </a:defRPr>
            </a:lvl1pPr>
          </a:lstStyle>
          <a:p>
            <a:r>
              <a:rPr lang="en-US"/>
              <a:t>CONTENT HEADLINE GOES HERE</a:t>
            </a:r>
          </a:p>
        </p:txBody>
      </p:sp>
      <p:pic>
        <p:nvPicPr>
          <p:cNvPr id="7" name="Picture 6">
            <a:extLst>
              <a:ext uri="{FF2B5EF4-FFF2-40B4-BE49-F238E27FC236}">
                <a16:creationId xmlns:a16="http://schemas.microsoft.com/office/drawing/2014/main" id="{A9EA1D1C-3EEA-9928-9388-A8D1F2A29BB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 y="4748628"/>
            <a:ext cx="9143984" cy="409073"/>
          </a:xfrm>
          <a:prstGeom prst="rect">
            <a:avLst/>
          </a:prstGeom>
        </p:spPr>
      </p:pic>
      <p:sp>
        <p:nvSpPr>
          <p:cNvPr id="8" name="Rectangle 7">
            <a:extLst>
              <a:ext uri="{FF2B5EF4-FFF2-40B4-BE49-F238E27FC236}">
                <a16:creationId xmlns:a16="http://schemas.microsoft.com/office/drawing/2014/main" id="{493DB150-46D1-3260-4D67-8E8F4158F19A}"/>
              </a:ext>
            </a:extLst>
          </p:cNvPr>
          <p:cNvSpPr/>
          <p:nvPr userDrawn="1"/>
        </p:nvSpPr>
        <p:spPr>
          <a:xfrm>
            <a:off x="0" y="4748628"/>
            <a:ext cx="9144000" cy="415636"/>
          </a:xfrm>
          <a:prstGeom prst="rect">
            <a:avLst/>
          </a:prstGeom>
          <a:solidFill>
            <a:srgbClr val="12B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5573C7E-AF01-767D-F315-BDD21F9027A2}"/>
              </a:ext>
            </a:extLst>
          </p:cNvPr>
          <p:cNvPicPr>
            <a:picLocks noChangeAspect="1"/>
          </p:cNvPicPr>
          <p:nvPr userDrawn="1"/>
        </p:nvPicPr>
        <p:blipFill>
          <a:blip r:embed="rId3"/>
          <a:stretch>
            <a:fillRect/>
          </a:stretch>
        </p:blipFill>
        <p:spPr>
          <a:xfrm>
            <a:off x="429689" y="4787114"/>
            <a:ext cx="779929" cy="332099"/>
          </a:xfrm>
          <a:prstGeom prst="rect">
            <a:avLst/>
          </a:prstGeom>
        </p:spPr>
      </p:pic>
      <p:pic>
        <p:nvPicPr>
          <p:cNvPr id="11" name="Picture 10">
            <a:extLst>
              <a:ext uri="{FF2B5EF4-FFF2-40B4-BE49-F238E27FC236}">
                <a16:creationId xmlns:a16="http://schemas.microsoft.com/office/drawing/2014/main" id="{06CD10BC-21C0-8269-E9BB-3E48945794C0}"/>
              </a:ext>
            </a:extLst>
          </p:cNvPr>
          <p:cNvPicPr>
            <a:picLocks noChangeAspect="1"/>
          </p:cNvPicPr>
          <p:nvPr userDrawn="1"/>
        </p:nvPicPr>
        <p:blipFill>
          <a:blip r:embed="rId4"/>
          <a:stretch>
            <a:fillRect/>
          </a:stretch>
        </p:blipFill>
        <p:spPr>
          <a:xfrm>
            <a:off x="7730174" y="4858481"/>
            <a:ext cx="1003300" cy="189365"/>
          </a:xfrm>
          <a:prstGeom prst="rect">
            <a:avLst/>
          </a:prstGeom>
        </p:spPr>
      </p:pic>
    </p:spTree>
    <p:extLst>
      <p:ext uri="{BB962C8B-B14F-4D97-AF65-F5344CB8AC3E}">
        <p14:creationId xmlns:p14="http://schemas.microsoft.com/office/powerpoint/2010/main" val="116531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ontent Slide - iS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821A89-B349-F1CE-1D67-39CEF08FF470}"/>
              </a:ext>
            </a:extLst>
          </p:cNvPr>
          <p:cNvSpPr/>
          <p:nvPr userDrawn="1"/>
        </p:nvSpPr>
        <p:spPr>
          <a:xfrm>
            <a:off x="441884" y="721592"/>
            <a:ext cx="8183501" cy="45719"/>
          </a:xfrm>
          <a:prstGeom prst="rect">
            <a:avLst/>
          </a:prstGeom>
          <a:gradFill flip="none" rotWithShape="1">
            <a:gsLst>
              <a:gs pos="0">
                <a:srgbClr val="6A2895"/>
              </a:gs>
              <a:gs pos="74000">
                <a:srgbClr val="1F6AA0"/>
              </a:gs>
              <a:gs pos="100000">
                <a:srgbClr val="00B0AF"/>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44381B3-12EA-AE26-699D-18BDD6895027}"/>
              </a:ext>
            </a:extLst>
          </p:cNvPr>
          <p:cNvSpPr>
            <a:spLocks noGrp="1"/>
          </p:cNvSpPr>
          <p:nvPr>
            <p:ph type="title" hasCustomPrompt="1"/>
          </p:nvPr>
        </p:nvSpPr>
        <p:spPr>
          <a:xfrm>
            <a:off x="429689" y="251114"/>
            <a:ext cx="8303785" cy="415636"/>
          </a:xfrm>
          <a:prstGeom prst="rect">
            <a:avLst/>
          </a:prstGeom>
        </p:spPr>
        <p:txBody>
          <a:bodyPr/>
          <a:lstStyle>
            <a:lvl1pPr>
              <a:defRPr>
                <a:solidFill>
                  <a:srgbClr val="632F92"/>
                </a:solidFill>
                <a:latin typeface="+mj-lt"/>
              </a:defRPr>
            </a:lvl1pPr>
          </a:lstStyle>
          <a:p>
            <a:r>
              <a:rPr lang="en-US"/>
              <a:t>CONTENT HEADLINE GOES HERE</a:t>
            </a:r>
          </a:p>
        </p:txBody>
      </p:sp>
      <p:pic>
        <p:nvPicPr>
          <p:cNvPr id="7" name="Picture 6">
            <a:extLst>
              <a:ext uri="{FF2B5EF4-FFF2-40B4-BE49-F238E27FC236}">
                <a16:creationId xmlns:a16="http://schemas.microsoft.com/office/drawing/2014/main" id="{A9EA1D1C-3EEA-9928-9388-A8D1F2A29BB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 y="4748628"/>
            <a:ext cx="9143984" cy="409073"/>
          </a:xfrm>
          <a:prstGeom prst="rect">
            <a:avLst/>
          </a:prstGeom>
        </p:spPr>
      </p:pic>
      <p:sp>
        <p:nvSpPr>
          <p:cNvPr id="8" name="Rectangle 7">
            <a:extLst>
              <a:ext uri="{FF2B5EF4-FFF2-40B4-BE49-F238E27FC236}">
                <a16:creationId xmlns:a16="http://schemas.microsoft.com/office/drawing/2014/main" id="{493DB150-46D1-3260-4D67-8E8F4158F19A}"/>
              </a:ext>
            </a:extLst>
          </p:cNvPr>
          <p:cNvSpPr/>
          <p:nvPr userDrawn="1"/>
        </p:nvSpPr>
        <p:spPr>
          <a:xfrm>
            <a:off x="0" y="4748628"/>
            <a:ext cx="9144000" cy="415636"/>
          </a:xfrm>
          <a:prstGeom prst="rect">
            <a:avLst/>
          </a:prstGeom>
          <a:solidFill>
            <a:srgbClr val="12B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5573C7E-AF01-767D-F315-BDD21F9027A2}"/>
              </a:ext>
            </a:extLst>
          </p:cNvPr>
          <p:cNvPicPr>
            <a:picLocks noChangeAspect="1"/>
          </p:cNvPicPr>
          <p:nvPr userDrawn="1"/>
        </p:nvPicPr>
        <p:blipFill>
          <a:blip r:embed="rId3"/>
          <a:stretch>
            <a:fillRect/>
          </a:stretch>
        </p:blipFill>
        <p:spPr>
          <a:xfrm>
            <a:off x="429689" y="4787114"/>
            <a:ext cx="779929" cy="332099"/>
          </a:xfrm>
          <a:prstGeom prst="rect">
            <a:avLst/>
          </a:prstGeom>
        </p:spPr>
      </p:pic>
      <p:pic>
        <p:nvPicPr>
          <p:cNvPr id="11" name="Picture 10">
            <a:extLst>
              <a:ext uri="{FF2B5EF4-FFF2-40B4-BE49-F238E27FC236}">
                <a16:creationId xmlns:a16="http://schemas.microsoft.com/office/drawing/2014/main" id="{06CD10BC-21C0-8269-E9BB-3E48945794C0}"/>
              </a:ext>
            </a:extLst>
          </p:cNvPr>
          <p:cNvPicPr>
            <a:picLocks noChangeAspect="1"/>
          </p:cNvPicPr>
          <p:nvPr userDrawn="1"/>
        </p:nvPicPr>
        <p:blipFill>
          <a:blip r:embed="rId4"/>
          <a:stretch>
            <a:fillRect/>
          </a:stretch>
        </p:blipFill>
        <p:spPr>
          <a:xfrm>
            <a:off x="7730174" y="4858481"/>
            <a:ext cx="1003300" cy="189365"/>
          </a:xfrm>
          <a:prstGeom prst="rect">
            <a:avLst/>
          </a:prstGeom>
        </p:spPr>
      </p:pic>
    </p:spTree>
    <p:extLst>
      <p:ext uri="{BB962C8B-B14F-4D97-AF65-F5344CB8AC3E}">
        <p14:creationId xmlns:p14="http://schemas.microsoft.com/office/powerpoint/2010/main" val="1046285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ontent Slide - iDos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84E3C10-4050-4E8D-98ED-3D291F12794A}"/>
              </a:ext>
            </a:extLst>
          </p:cNvPr>
          <p:cNvSpPr>
            <a:spLocks noGrp="1"/>
          </p:cNvSpPr>
          <p:nvPr>
            <p:ph sz="quarter" idx="10" hasCustomPrompt="1"/>
          </p:nvPr>
        </p:nvSpPr>
        <p:spPr>
          <a:xfrm>
            <a:off x="439271" y="947189"/>
            <a:ext cx="8294203" cy="3429000"/>
          </a:xfrm>
          <a:prstGeom prst="rect">
            <a:avLst/>
          </a:prstGeom>
        </p:spPr>
        <p:txBody>
          <a:bodyPr/>
          <a:lstStyle>
            <a:lvl1pPr>
              <a:buClr>
                <a:schemeClr val="accent1"/>
              </a:buClr>
              <a:defRPr>
                <a:solidFill>
                  <a:schemeClr val="tx1">
                    <a:lumMod val="50000"/>
                    <a:lumOff val="50000"/>
                  </a:schemeClr>
                </a:solidFill>
              </a:defRPr>
            </a:lvl1pPr>
            <a:lvl2pPr>
              <a:buClr>
                <a:schemeClr val="accent1"/>
              </a:buClr>
              <a:defRPr>
                <a:solidFill>
                  <a:schemeClr val="tx1">
                    <a:lumMod val="50000"/>
                    <a:lumOff val="50000"/>
                  </a:schemeClr>
                </a:solidFill>
              </a:defRPr>
            </a:lvl2pPr>
            <a:lvl3pPr>
              <a:buClr>
                <a:schemeClr val="accent1"/>
              </a:buClr>
              <a:defRPr>
                <a:solidFill>
                  <a:schemeClr val="tx1">
                    <a:lumMod val="50000"/>
                    <a:lumOff val="50000"/>
                  </a:schemeClr>
                </a:solidFill>
              </a:defRPr>
            </a:lvl3pPr>
            <a:lvl4pPr>
              <a:buClr>
                <a:schemeClr val="accent1"/>
              </a:buClr>
              <a:defRPr>
                <a:solidFill>
                  <a:schemeClr val="tx1">
                    <a:lumMod val="50000"/>
                    <a:lumOff val="50000"/>
                  </a:schemeClr>
                </a:solidFill>
              </a:defRPr>
            </a:lvl4pPr>
            <a:lvl5pPr>
              <a:buClr>
                <a:schemeClr val="accent1"/>
              </a:buClr>
              <a:defRPr>
                <a:solidFill>
                  <a:schemeClr val="tx1">
                    <a:lumMod val="50000"/>
                    <a:lumOff val="50000"/>
                  </a:schemeClr>
                </a:solidFill>
              </a:defRPr>
            </a:lvl5pPr>
          </a:lstStyle>
          <a:p>
            <a:pPr lvl="0"/>
            <a:r>
              <a:rPr lang="en-US"/>
              <a:t>First level </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3A43774D-FB0F-D4C0-BF09-54A43381D2F3}"/>
              </a:ext>
            </a:extLst>
          </p:cNvPr>
          <p:cNvSpPr>
            <a:spLocks noGrp="1"/>
          </p:cNvSpPr>
          <p:nvPr>
            <p:ph type="title" hasCustomPrompt="1"/>
          </p:nvPr>
        </p:nvSpPr>
        <p:spPr>
          <a:xfrm>
            <a:off x="429689" y="251114"/>
            <a:ext cx="8303785" cy="415636"/>
          </a:xfrm>
          <a:prstGeom prst="rect">
            <a:avLst/>
          </a:prstGeom>
        </p:spPr>
        <p:txBody>
          <a:bodyPr/>
          <a:lstStyle>
            <a:lvl1pPr>
              <a:defRPr>
                <a:solidFill>
                  <a:schemeClr val="bg1"/>
                </a:solidFill>
                <a:latin typeface="+mj-lt"/>
              </a:defRPr>
            </a:lvl1pPr>
          </a:lstStyle>
          <a:p>
            <a:r>
              <a:rPr lang="en-US"/>
              <a:t>CONTENT HEADLINE GOES HERE</a:t>
            </a:r>
          </a:p>
        </p:txBody>
      </p:sp>
      <p:pic>
        <p:nvPicPr>
          <p:cNvPr id="2" name="Picture 1">
            <a:extLst>
              <a:ext uri="{FF2B5EF4-FFF2-40B4-BE49-F238E27FC236}">
                <a16:creationId xmlns:a16="http://schemas.microsoft.com/office/drawing/2014/main" id="{B754C492-829E-0FDF-DCE5-4F7BCE9607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 y="4748628"/>
            <a:ext cx="9143984" cy="409073"/>
          </a:xfrm>
          <a:prstGeom prst="rect">
            <a:avLst/>
          </a:prstGeom>
        </p:spPr>
      </p:pic>
      <p:sp>
        <p:nvSpPr>
          <p:cNvPr id="3" name="Rectangle 2">
            <a:extLst>
              <a:ext uri="{FF2B5EF4-FFF2-40B4-BE49-F238E27FC236}">
                <a16:creationId xmlns:a16="http://schemas.microsoft.com/office/drawing/2014/main" id="{09D4930D-27ED-592F-19E1-59C2DEB6A21F}"/>
              </a:ext>
            </a:extLst>
          </p:cNvPr>
          <p:cNvSpPr/>
          <p:nvPr userDrawn="1"/>
        </p:nvSpPr>
        <p:spPr>
          <a:xfrm>
            <a:off x="0" y="4748628"/>
            <a:ext cx="9144000" cy="415636"/>
          </a:xfrm>
          <a:prstGeom prst="rect">
            <a:avLst/>
          </a:prstGeom>
          <a:solidFill>
            <a:srgbClr val="12B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AF4BC939-0B13-E4B4-1332-6DF228D18A4B}"/>
              </a:ext>
            </a:extLst>
          </p:cNvPr>
          <p:cNvCxnSpPr/>
          <p:nvPr userDrawn="1"/>
        </p:nvCxnSpPr>
        <p:spPr>
          <a:xfrm>
            <a:off x="524435" y="742950"/>
            <a:ext cx="809512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F8AD5B4-F290-E05D-B556-55F2AEFFB130}"/>
              </a:ext>
            </a:extLst>
          </p:cNvPr>
          <p:cNvPicPr>
            <a:picLocks noChangeAspect="1"/>
          </p:cNvPicPr>
          <p:nvPr userDrawn="1"/>
        </p:nvPicPr>
        <p:blipFill>
          <a:blip r:embed="rId3"/>
          <a:stretch>
            <a:fillRect/>
          </a:stretch>
        </p:blipFill>
        <p:spPr>
          <a:xfrm>
            <a:off x="439271" y="4824829"/>
            <a:ext cx="646116" cy="301748"/>
          </a:xfrm>
          <a:prstGeom prst="rect">
            <a:avLst/>
          </a:prstGeom>
        </p:spPr>
      </p:pic>
      <p:pic>
        <p:nvPicPr>
          <p:cNvPr id="9" name="Picture 8">
            <a:extLst>
              <a:ext uri="{FF2B5EF4-FFF2-40B4-BE49-F238E27FC236}">
                <a16:creationId xmlns:a16="http://schemas.microsoft.com/office/drawing/2014/main" id="{A6FF651C-F826-6BF9-8698-6181E1C80368}"/>
              </a:ext>
            </a:extLst>
          </p:cNvPr>
          <p:cNvPicPr>
            <a:picLocks noChangeAspect="1"/>
          </p:cNvPicPr>
          <p:nvPr userDrawn="1"/>
        </p:nvPicPr>
        <p:blipFill>
          <a:blip r:embed="rId4"/>
          <a:stretch>
            <a:fillRect/>
          </a:stretch>
        </p:blipFill>
        <p:spPr>
          <a:xfrm>
            <a:off x="7730174" y="4858481"/>
            <a:ext cx="1003300" cy="189365"/>
          </a:xfrm>
          <a:prstGeom prst="rect">
            <a:avLst/>
          </a:prstGeom>
        </p:spPr>
      </p:pic>
    </p:spTree>
    <p:extLst>
      <p:ext uri="{BB962C8B-B14F-4D97-AF65-F5344CB8AC3E}">
        <p14:creationId xmlns:p14="http://schemas.microsoft.com/office/powerpoint/2010/main" val="3838086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 iDos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43774D-FB0F-D4C0-BF09-54A43381D2F3}"/>
              </a:ext>
            </a:extLst>
          </p:cNvPr>
          <p:cNvSpPr>
            <a:spLocks noGrp="1"/>
          </p:cNvSpPr>
          <p:nvPr>
            <p:ph type="title" hasCustomPrompt="1"/>
          </p:nvPr>
        </p:nvSpPr>
        <p:spPr>
          <a:xfrm>
            <a:off x="429689" y="251114"/>
            <a:ext cx="8303785" cy="415636"/>
          </a:xfrm>
          <a:prstGeom prst="rect">
            <a:avLst/>
          </a:prstGeom>
        </p:spPr>
        <p:txBody>
          <a:bodyPr/>
          <a:lstStyle>
            <a:lvl1pPr>
              <a:defRPr>
                <a:solidFill>
                  <a:schemeClr val="bg1"/>
                </a:solidFill>
                <a:latin typeface="+mj-lt"/>
              </a:defRPr>
            </a:lvl1pPr>
          </a:lstStyle>
          <a:p>
            <a:r>
              <a:rPr lang="en-US"/>
              <a:t>CONTENT HEADLINE GOES HERE</a:t>
            </a:r>
          </a:p>
        </p:txBody>
      </p:sp>
      <p:pic>
        <p:nvPicPr>
          <p:cNvPr id="2" name="Picture 1">
            <a:extLst>
              <a:ext uri="{FF2B5EF4-FFF2-40B4-BE49-F238E27FC236}">
                <a16:creationId xmlns:a16="http://schemas.microsoft.com/office/drawing/2014/main" id="{B754C492-829E-0FDF-DCE5-4F7BCE9607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 y="4748628"/>
            <a:ext cx="9143984" cy="409073"/>
          </a:xfrm>
          <a:prstGeom prst="rect">
            <a:avLst/>
          </a:prstGeom>
        </p:spPr>
      </p:pic>
      <p:sp>
        <p:nvSpPr>
          <p:cNvPr id="3" name="Rectangle 2">
            <a:extLst>
              <a:ext uri="{FF2B5EF4-FFF2-40B4-BE49-F238E27FC236}">
                <a16:creationId xmlns:a16="http://schemas.microsoft.com/office/drawing/2014/main" id="{09D4930D-27ED-592F-19E1-59C2DEB6A21F}"/>
              </a:ext>
            </a:extLst>
          </p:cNvPr>
          <p:cNvSpPr/>
          <p:nvPr userDrawn="1"/>
        </p:nvSpPr>
        <p:spPr>
          <a:xfrm>
            <a:off x="0" y="4748628"/>
            <a:ext cx="9144000" cy="415636"/>
          </a:xfrm>
          <a:prstGeom prst="rect">
            <a:avLst/>
          </a:prstGeom>
          <a:solidFill>
            <a:srgbClr val="12B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AF4BC939-0B13-E4B4-1332-6DF228D18A4B}"/>
              </a:ext>
            </a:extLst>
          </p:cNvPr>
          <p:cNvCxnSpPr/>
          <p:nvPr userDrawn="1"/>
        </p:nvCxnSpPr>
        <p:spPr>
          <a:xfrm>
            <a:off x="524435" y="742950"/>
            <a:ext cx="809512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F8AD5B4-F290-E05D-B556-55F2AEFFB130}"/>
              </a:ext>
            </a:extLst>
          </p:cNvPr>
          <p:cNvPicPr>
            <a:picLocks noChangeAspect="1"/>
          </p:cNvPicPr>
          <p:nvPr userDrawn="1"/>
        </p:nvPicPr>
        <p:blipFill>
          <a:blip r:embed="rId3"/>
          <a:stretch>
            <a:fillRect/>
          </a:stretch>
        </p:blipFill>
        <p:spPr>
          <a:xfrm>
            <a:off x="439271" y="4824829"/>
            <a:ext cx="646116" cy="301748"/>
          </a:xfrm>
          <a:prstGeom prst="rect">
            <a:avLst/>
          </a:prstGeom>
        </p:spPr>
      </p:pic>
      <p:pic>
        <p:nvPicPr>
          <p:cNvPr id="9" name="Picture 8">
            <a:extLst>
              <a:ext uri="{FF2B5EF4-FFF2-40B4-BE49-F238E27FC236}">
                <a16:creationId xmlns:a16="http://schemas.microsoft.com/office/drawing/2014/main" id="{A6FF651C-F826-6BF9-8698-6181E1C80368}"/>
              </a:ext>
            </a:extLst>
          </p:cNvPr>
          <p:cNvPicPr>
            <a:picLocks noChangeAspect="1"/>
          </p:cNvPicPr>
          <p:nvPr userDrawn="1"/>
        </p:nvPicPr>
        <p:blipFill>
          <a:blip r:embed="rId4"/>
          <a:stretch>
            <a:fillRect/>
          </a:stretch>
        </p:blipFill>
        <p:spPr>
          <a:xfrm>
            <a:off x="7730174" y="4858481"/>
            <a:ext cx="1003300" cy="189365"/>
          </a:xfrm>
          <a:prstGeom prst="rect">
            <a:avLst/>
          </a:prstGeom>
        </p:spPr>
      </p:pic>
    </p:spTree>
    <p:extLst>
      <p:ext uri="{BB962C8B-B14F-4D97-AF65-F5344CB8AC3E}">
        <p14:creationId xmlns:p14="http://schemas.microsoft.com/office/powerpoint/2010/main" val="3630479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84E3C10-4050-4E8D-98ED-3D291F12794A}"/>
              </a:ext>
            </a:extLst>
          </p:cNvPr>
          <p:cNvSpPr>
            <a:spLocks noGrp="1"/>
          </p:cNvSpPr>
          <p:nvPr>
            <p:ph sz="quarter" idx="10" hasCustomPrompt="1"/>
          </p:nvPr>
        </p:nvSpPr>
        <p:spPr>
          <a:xfrm>
            <a:off x="439271" y="947189"/>
            <a:ext cx="8303785" cy="3429000"/>
          </a:xfrm>
          <a:prstGeom prst="rect">
            <a:avLst/>
          </a:prstGeom>
        </p:spPr>
        <p:txBody>
          <a:bodyPr/>
          <a:lstStyle>
            <a:lvl1pPr>
              <a:buClr>
                <a:srgbClr val="943F99"/>
              </a:buClr>
              <a:defRPr>
                <a:solidFill>
                  <a:schemeClr val="tx1">
                    <a:lumMod val="50000"/>
                    <a:lumOff val="50000"/>
                  </a:schemeClr>
                </a:solidFill>
              </a:defRPr>
            </a:lvl1pPr>
            <a:lvl2pPr>
              <a:buClr>
                <a:srgbClr val="943F99"/>
              </a:buClr>
              <a:defRPr>
                <a:solidFill>
                  <a:schemeClr val="tx1">
                    <a:lumMod val="50000"/>
                    <a:lumOff val="50000"/>
                  </a:schemeClr>
                </a:solidFill>
              </a:defRPr>
            </a:lvl2pPr>
            <a:lvl3pPr>
              <a:buClr>
                <a:srgbClr val="943F99"/>
              </a:buClr>
              <a:defRPr>
                <a:solidFill>
                  <a:schemeClr val="tx1">
                    <a:lumMod val="50000"/>
                    <a:lumOff val="50000"/>
                  </a:schemeClr>
                </a:solidFill>
              </a:defRPr>
            </a:lvl3pPr>
            <a:lvl4pPr>
              <a:buClr>
                <a:srgbClr val="943F99"/>
              </a:buClr>
              <a:defRPr>
                <a:solidFill>
                  <a:schemeClr val="tx1">
                    <a:lumMod val="50000"/>
                    <a:lumOff val="50000"/>
                  </a:schemeClr>
                </a:solidFill>
              </a:defRPr>
            </a:lvl4pPr>
            <a:lvl5pPr>
              <a:buClr>
                <a:srgbClr val="943F99"/>
              </a:buClr>
              <a:defRPr>
                <a:solidFill>
                  <a:schemeClr val="tx1">
                    <a:lumMod val="50000"/>
                    <a:lumOff val="50000"/>
                  </a:schemeClr>
                </a:solidFill>
              </a:defRPr>
            </a:lvl5pPr>
          </a:lstStyle>
          <a:p>
            <a:pPr lvl="0"/>
            <a:r>
              <a:rPr lang="en-US"/>
              <a:t>First level </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3A43774D-FB0F-D4C0-BF09-54A43381D2F3}"/>
              </a:ext>
            </a:extLst>
          </p:cNvPr>
          <p:cNvSpPr>
            <a:spLocks noGrp="1"/>
          </p:cNvSpPr>
          <p:nvPr>
            <p:ph type="title" hasCustomPrompt="1"/>
          </p:nvPr>
        </p:nvSpPr>
        <p:spPr>
          <a:xfrm>
            <a:off x="429689" y="251114"/>
            <a:ext cx="8303785" cy="415636"/>
          </a:xfrm>
          <a:prstGeom prst="rect">
            <a:avLst/>
          </a:prstGeom>
        </p:spPr>
        <p:txBody>
          <a:bodyPr/>
          <a:lstStyle>
            <a:lvl1pPr>
              <a:defRPr>
                <a:solidFill>
                  <a:srgbClr val="943F99"/>
                </a:solidFill>
              </a:defRPr>
            </a:lvl1pPr>
          </a:lstStyle>
          <a:p>
            <a:r>
              <a:rPr lang="en-US"/>
              <a:t>CONTENT HEADLINE GOES HERE</a:t>
            </a:r>
          </a:p>
        </p:txBody>
      </p:sp>
      <p:pic>
        <p:nvPicPr>
          <p:cNvPr id="2" name="Picture 1">
            <a:extLst>
              <a:ext uri="{FF2B5EF4-FFF2-40B4-BE49-F238E27FC236}">
                <a16:creationId xmlns:a16="http://schemas.microsoft.com/office/drawing/2014/main" id="{B754C492-829E-0FDF-DCE5-4F7BCE9607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 y="4748628"/>
            <a:ext cx="9143984" cy="409073"/>
          </a:xfrm>
          <a:prstGeom prst="rect">
            <a:avLst/>
          </a:prstGeom>
        </p:spPr>
      </p:pic>
      <p:sp>
        <p:nvSpPr>
          <p:cNvPr id="3" name="Rectangle 2">
            <a:extLst>
              <a:ext uri="{FF2B5EF4-FFF2-40B4-BE49-F238E27FC236}">
                <a16:creationId xmlns:a16="http://schemas.microsoft.com/office/drawing/2014/main" id="{09D4930D-27ED-592F-19E1-59C2DEB6A21F}"/>
              </a:ext>
            </a:extLst>
          </p:cNvPr>
          <p:cNvSpPr/>
          <p:nvPr userDrawn="1"/>
        </p:nvSpPr>
        <p:spPr>
          <a:xfrm>
            <a:off x="0" y="4748628"/>
            <a:ext cx="9144000" cy="415636"/>
          </a:xfrm>
          <a:prstGeom prst="rect">
            <a:avLst/>
          </a:prstGeom>
          <a:solidFill>
            <a:srgbClr val="12B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AF4BC939-0B13-E4B4-1332-6DF228D18A4B}"/>
              </a:ext>
            </a:extLst>
          </p:cNvPr>
          <p:cNvCxnSpPr/>
          <p:nvPr userDrawn="1"/>
        </p:nvCxnSpPr>
        <p:spPr>
          <a:xfrm>
            <a:off x="524435" y="742950"/>
            <a:ext cx="8095129" cy="0"/>
          </a:xfrm>
          <a:prstGeom prst="line">
            <a:avLst/>
          </a:prstGeom>
          <a:ln w="19050">
            <a:solidFill>
              <a:srgbClr val="943F9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2674CB8-3FF7-907A-9BA6-1CD8F2D69E9C}"/>
              </a:ext>
            </a:extLst>
          </p:cNvPr>
          <p:cNvPicPr>
            <a:picLocks noChangeAspect="1"/>
          </p:cNvPicPr>
          <p:nvPr userDrawn="1"/>
        </p:nvPicPr>
        <p:blipFill>
          <a:blip r:embed="rId3"/>
          <a:stretch>
            <a:fillRect/>
          </a:stretch>
        </p:blipFill>
        <p:spPr>
          <a:xfrm>
            <a:off x="429689" y="4787114"/>
            <a:ext cx="779929" cy="332099"/>
          </a:xfrm>
          <a:prstGeom prst="rect">
            <a:avLst/>
          </a:prstGeom>
        </p:spPr>
      </p:pic>
      <p:pic>
        <p:nvPicPr>
          <p:cNvPr id="10" name="Picture 9">
            <a:extLst>
              <a:ext uri="{FF2B5EF4-FFF2-40B4-BE49-F238E27FC236}">
                <a16:creationId xmlns:a16="http://schemas.microsoft.com/office/drawing/2014/main" id="{26959309-D53A-D93C-6669-F181B77C41BC}"/>
              </a:ext>
            </a:extLst>
          </p:cNvPr>
          <p:cNvPicPr>
            <a:picLocks noChangeAspect="1"/>
          </p:cNvPicPr>
          <p:nvPr userDrawn="1"/>
        </p:nvPicPr>
        <p:blipFill>
          <a:blip r:embed="rId4"/>
          <a:stretch>
            <a:fillRect/>
          </a:stretch>
        </p:blipFill>
        <p:spPr>
          <a:xfrm>
            <a:off x="7730174" y="4858481"/>
            <a:ext cx="1003300" cy="189365"/>
          </a:xfrm>
          <a:prstGeom prst="rect">
            <a:avLst/>
          </a:prstGeom>
        </p:spPr>
      </p:pic>
    </p:spTree>
    <p:extLst>
      <p:ext uri="{BB962C8B-B14F-4D97-AF65-F5344CB8AC3E}">
        <p14:creationId xmlns:p14="http://schemas.microsoft.com/office/powerpoint/2010/main" val="3138869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bg>
      <p:bgPr>
        <a:gradFill flip="none" rotWithShape="1">
          <a:gsLst>
            <a:gs pos="32000">
              <a:srgbClr val="3B2E90"/>
            </a:gs>
            <a:gs pos="100000">
              <a:srgbClr val="00AFAB"/>
            </a:gs>
          </a:gsLst>
          <a:lin ang="16200000" scaled="1"/>
          <a:tileRect/>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9A1055-8FF0-FC44-DE85-388C5B188BE9}"/>
              </a:ext>
            </a:extLst>
          </p:cNvPr>
          <p:cNvSpPr/>
          <p:nvPr userDrawn="1"/>
        </p:nvSpPr>
        <p:spPr>
          <a:xfrm>
            <a:off x="0" y="0"/>
            <a:ext cx="9144000" cy="5143500"/>
          </a:xfrm>
          <a:prstGeom prst="rect">
            <a:avLst/>
          </a:prstGeom>
          <a:gradFill>
            <a:gsLst>
              <a:gs pos="13000">
                <a:srgbClr val="3B2E90"/>
              </a:gs>
              <a:gs pos="100000">
                <a:srgbClr val="00AFAB"/>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724399" y="1047750"/>
            <a:ext cx="3876675" cy="2502274"/>
          </a:xfrm>
          <a:prstGeom prst="rect">
            <a:avLst/>
          </a:prstGeom>
        </p:spPr>
        <p:txBody>
          <a:bodyPr anchor="b">
            <a:noAutofit/>
          </a:bodyPr>
          <a:lstStyle>
            <a:lvl1pPr algn="r">
              <a:defRPr sz="3600" b="0" i="0" baseline="0">
                <a:solidFill>
                  <a:schemeClr val="bg2"/>
                </a:solidFill>
              </a:defRPr>
            </a:lvl1pPr>
          </a:lstStyle>
          <a:p>
            <a:r>
              <a:rPr lang="en-US"/>
              <a:t>TITLE HEADLINE GOES HERE</a:t>
            </a:r>
          </a:p>
        </p:txBody>
      </p:sp>
      <p:cxnSp>
        <p:nvCxnSpPr>
          <p:cNvPr id="5" name="Straight Connector 4">
            <a:extLst>
              <a:ext uri="{FF2B5EF4-FFF2-40B4-BE49-F238E27FC236}">
                <a16:creationId xmlns:a16="http://schemas.microsoft.com/office/drawing/2014/main" id="{DDD8D0B3-4E7D-1E0E-C72B-0F9C11B32F5E}"/>
              </a:ext>
            </a:extLst>
          </p:cNvPr>
          <p:cNvCxnSpPr/>
          <p:nvPr userDrawn="1"/>
        </p:nvCxnSpPr>
        <p:spPr>
          <a:xfrm>
            <a:off x="6961818" y="3936349"/>
            <a:ext cx="0" cy="73359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81B41BC-4FFD-D4D2-DA9C-D69DFE05E8B6}"/>
              </a:ext>
            </a:extLst>
          </p:cNvPr>
          <p:cNvPicPr>
            <a:picLocks noChangeAspect="1"/>
          </p:cNvPicPr>
          <p:nvPr userDrawn="1"/>
        </p:nvPicPr>
        <p:blipFill>
          <a:blip r:embed="rId2"/>
          <a:stretch>
            <a:fillRect/>
          </a:stretch>
        </p:blipFill>
        <p:spPr>
          <a:xfrm>
            <a:off x="7260901" y="3990408"/>
            <a:ext cx="1475311" cy="628197"/>
          </a:xfrm>
          <a:prstGeom prst="rect">
            <a:avLst/>
          </a:prstGeom>
        </p:spPr>
      </p:pic>
      <p:pic>
        <p:nvPicPr>
          <p:cNvPr id="12" name="Picture 11">
            <a:extLst>
              <a:ext uri="{FF2B5EF4-FFF2-40B4-BE49-F238E27FC236}">
                <a16:creationId xmlns:a16="http://schemas.microsoft.com/office/drawing/2014/main" id="{4D1E8CCA-B79C-9AA9-338F-BBE3495B4A27}"/>
              </a:ext>
            </a:extLst>
          </p:cNvPr>
          <p:cNvPicPr>
            <a:picLocks noChangeAspect="1"/>
          </p:cNvPicPr>
          <p:nvPr userDrawn="1"/>
        </p:nvPicPr>
        <p:blipFill>
          <a:blip r:embed="rId3"/>
          <a:stretch>
            <a:fillRect/>
          </a:stretch>
        </p:blipFill>
        <p:spPr>
          <a:xfrm>
            <a:off x="5311749" y="3990408"/>
            <a:ext cx="1350987" cy="630936"/>
          </a:xfrm>
          <a:prstGeom prst="rect">
            <a:avLst/>
          </a:prstGeom>
        </p:spPr>
      </p:pic>
      <p:pic>
        <p:nvPicPr>
          <p:cNvPr id="13" name="Picture 12">
            <a:extLst>
              <a:ext uri="{FF2B5EF4-FFF2-40B4-BE49-F238E27FC236}">
                <a16:creationId xmlns:a16="http://schemas.microsoft.com/office/drawing/2014/main" id="{E7DFF1C5-F43B-2A0E-EE45-F6C9EF203104}"/>
              </a:ext>
            </a:extLst>
          </p:cNvPr>
          <p:cNvPicPr>
            <a:picLocks noChangeAspect="1"/>
          </p:cNvPicPr>
          <p:nvPr userDrawn="1"/>
        </p:nvPicPr>
        <p:blipFill>
          <a:blip r:embed="rId4"/>
          <a:stretch>
            <a:fillRect/>
          </a:stretch>
        </p:blipFill>
        <p:spPr>
          <a:xfrm>
            <a:off x="7264701" y="271645"/>
            <a:ext cx="1336373" cy="252230"/>
          </a:xfrm>
          <a:prstGeom prst="rect">
            <a:avLst/>
          </a:prstGeom>
        </p:spPr>
      </p:pic>
      <p:pic>
        <p:nvPicPr>
          <p:cNvPr id="4" name="Graphic 3">
            <a:extLst>
              <a:ext uri="{FF2B5EF4-FFF2-40B4-BE49-F238E27FC236}">
                <a16:creationId xmlns:a16="http://schemas.microsoft.com/office/drawing/2014/main" id="{EEA5BAD5-9A7E-A5F7-A84A-9495D1FB5013}"/>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6831" t="3969" r="-1597" b="6596"/>
          <a:stretch/>
        </p:blipFill>
        <p:spPr>
          <a:xfrm>
            <a:off x="0" y="0"/>
            <a:ext cx="4380367" cy="5143500"/>
          </a:xfrm>
          <a:prstGeom prst="rect">
            <a:avLst/>
          </a:prstGeom>
        </p:spPr>
      </p:pic>
    </p:spTree>
    <p:extLst>
      <p:ext uri="{BB962C8B-B14F-4D97-AF65-F5344CB8AC3E}">
        <p14:creationId xmlns:p14="http://schemas.microsoft.com/office/powerpoint/2010/main" val="767029486"/>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 - iDos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5A4868-EC84-6195-A0F9-8DB41B9EAF94}"/>
              </a:ext>
            </a:extLst>
          </p:cNvPr>
          <p:cNvSpPr/>
          <p:nvPr userDrawn="1"/>
        </p:nvSpPr>
        <p:spPr>
          <a:xfrm>
            <a:off x="0" y="0"/>
            <a:ext cx="9144000" cy="516255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3352800" y="1504950"/>
            <a:ext cx="5105400" cy="1524000"/>
          </a:xfrm>
          <a:prstGeom prst="rect">
            <a:avLst/>
          </a:prstGeom>
        </p:spPr>
        <p:txBody>
          <a:bodyPr anchor="b">
            <a:noAutofit/>
          </a:bodyPr>
          <a:lstStyle>
            <a:lvl1pPr algn="r">
              <a:defRPr sz="3600" b="1" baseline="0">
                <a:solidFill>
                  <a:srgbClr val="008896"/>
                </a:solidFill>
                <a:latin typeface="+mj-lt"/>
              </a:defRPr>
            </a:lvl1pPr>
          </a:lstStyle>
          <a:p>
            <a:pPr lvl="0"/>
            <a:r>
              <a:rPr lang="en-US"/>
              <a:t>SECTION HEADLINE GOES HERE</a:t>
            </a:r>
          </a:p>
        </p:txBody>
      </p:sp>
      <p:pic>
        <p:nvPicPr>
          <p:cNvPr id="8" name="Graphic 7">
            <a:extLst>
              <a:ext uri="{FF2B5EF4-FFF2-40B4-BE49-F238E27FC236}">
                <a16:creationId xmlns:a16="http://schemas.microsoft.com/office/drawing/2014/main" id="{8A157031-F4FD-E383-DDAD-DE9AECBDE03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7338" y="336534"/>
            <a:ext cx="1320862" cy="660431"/>
          </a:xfrm>
          <a:prstGeom prst="rect">
            <a:avLst/>
          </a:prstGeom>
        </p:spPr>
      </p:pic>
      <p:pic>
        <p:nvPicPr>
          <p:cNvPr id="5" name="Graphic 4">
            <a:extLst>
              <a:ext uri="{FF2B5EF4-FFF2-40B4-BE49-F238E27FC236}">
                <a16:creationId xmlns:a16="http://schemas.microsoft.com/office/drawing/2014/main" id="{7132B184-8225-B708-EE20-332D586826A8}"/>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9412" t="8026" b="8026"/>
          <a:stretch/>
        </p:blipFill>
        <p:spPr>
          <a:xfrm>
            <a:off x="0" y="0"/>
            <a:ext cx="4821892" cy="5162550"/>
          </a:xfrm>
          <a:prstGeom prst="rect">
            <a:avLst/>
          </a:prstGeom>
        </p:spPr>
      </p:pic>
      <p:sp>
        <p:nvSpPr>
          <p:cNvPr id="3" name="Title Placeholder 1">
            <a:extLst>
              <a:ext uri="{FF2B5EF4-FFF2-40B4-BE49-F238E27FC236}">
                <a16:creationId xmlns:a16="http://schemas.microsoft.com/office/drawing/2014/main" id="{3F0A36D5-D43D-5A9D-106F-16E735BD9CB7}"/>
              </a:ext>
            </a:extLst>
          </p:cNvPr>
          <p:cNvSpPr>
            <a:spLocks noGrp="1"/>
          </p:cNvSpPr>
          <p:nvPr>
            <p:ph type="title" hasCustomPrompt="1"/>
          </p:nvPr>
        </p:nvSpPr>
        <p:spPr>
          <a:xfrm>
            <a:off x="5875361" y="3034002"/>
            <a:ext cx="2582839" cy="304800"/>
          </a:xfrm>
          <a:prstGeom prst="rect">
            <a:avLst/>
          </a:prstGeom>
        </p:spPr>
        <p:txBody>
          <a:bodyPr vert="horz" lIns="91440" tIns="45720" rIns="91440" bIns="45720" rtlCol="0" anchor="ctr">
            <a:normAutofit/>
          </a:bodyPr>
          <a:lstStyle>
            <a:lvl1pPr algn="r">
              <a:defRPr sz="1800">
                <a:solidFill>
                  <a:schemeClr val="accent4"/>
                </a:solidFill>
                <a:latin typeface="+mn-lt"/>
              </a:defRPr>
            </a:lvl1pPr>
          </a:lstStyle>
          <a:p>
            <a:r>
              <a:rPr lang="en-US"/>
              <a:t>Click to edit subhead</a:t>
            </a:r>
          </a:p>
        </p:txBody>
      </p:sp>
    </p:spTree>
    <p:extLst>
      <p:ext uri="{BB962C8B-B14F-4D97-AF65-F5344CB8AC3E}">
        <p14:creationId xmlns:p14="http://schemas.microsoft.com/office/powerpoint/2010/main" val="3836681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Slide - Glauko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2B63480-C9EF-3E69-E76E-A30E9D974DC5}"/>
              </a:ext>
            </a:extLst>
          </p:cNvPr>
          <p:cNvSpPr>
            <a:spLocks noGrp="1"/>
          </p:cNvSpPr>
          <p:nvPr>
            <p:ph type="title" hasCustomPrompt="1"/>
          </p:nvPr>
        </p:nvSpPr>
        <p:spPr>
          <a:xfrm>
            <a:off x="429689" y="251114"/>
            <a:ext cx="8303785" cy="415636"/>
          </a:xfrm>
          <a:prstGeom prst="rect">
            <a:avLst/>
          </a:prstGeom>
        </p:spPr>
        <p:txBody>
          <a:bodyPr/>
          <a:lstStyle>
            <a:lvl1pPr>
              <a:defRPr>
                <a:solidFill>
                  <a:schemeClr val="bg1"/>
                </a:solidFill>
                <a:latin typeface="+mj-lt"/>
              </a:defRPr>
            </a:lvl1pPr>
          </a:lstStyle>
          <a:p>
            <a:r>
              <a:rPr lang="en-US"/>
              <a:t>CONTENT HEADLINE GOES HERE</a:t>
            </a:r>
          </a:p>
        </p:txBody>
      </p:sp>
      <p:sp>
        <p:nvSpPr>
          <p:cNvPr id="6" name="Rectangle 5">
            <a:extLst>
              <a:ext uri="{FF2B5EF4-FFF2-40B4-BE49-F238E27FC236}">
                <a16:creationId xmlns:a16="http://schemas.microsoft.com/office/drawing/2014/main" id="{C2CC5005-265E-41C3-887B-CABAF8FA42AF}"/>
              </a:ext>
            </a:extLst>
          </p:cNvPr>
          <p:cNvSpPr/>
          <p:nvPr userDrawn="1"/>
        </p:nvSpPr>
        <p:spPr>
          <a:xfrm>
            <a:off x="0" y="4748628"/>
            <a:ext cx="9144000" cy="415636"/>
          </a:xfrm>
          <a:prstGeom prst="rect">
            <a:avLst/>
          </a:prstGeom>
          <a:solidFill>
            <a:srgbClr val="12B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D5A765C-4C8C-AD11-C489-C95D10B80B45}"/>
              </a:ext>
            </a:extLst>
          </p:cNvPr>
          <p:cNvCxnSpPr/>
          <p:nvPr userDrawn="1"/>
        </p:nvCxnSpPr>
        <p:spPr>
          <a:xfrm>
            <a:off x="524435" y="742950"/>
            <a:ext cx="809512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A408F0E-11D5-86FA-4F37-1808646FFADD}"/>
              </a:ext>
            </a:extLst>
          </p:cNvPr>
          <p:cNvPicPr>
            <a:picLocks noChangeAspect="1"/>
          </p:cNvPicPr>
          <p:nvPr userDrawn="1"/>
        </p:nvPicPr>
        <p:blipFill>
          <a:blip r:embed="rId2"/>
          <a:stretch>
            <a:fillRect/>
          </a:stretch>
        </p:blipFill>
        <p:spPr>
          <a:xfrm>
            <a:off x="7730174" y="4858481"/>
            <a:ext cx="1003300" cy="189365"/>
          </a:xfrm>
          <a:prstGeom prst="rect">
            <a:avLst/>
          </a:prstGeom>
        </p:spPr>
      </p:pic>
      <p:sp>
        <p:nvSpPr>
          <p:cNvPr id="2" name="TextBox 1">
            <a:extLst>
              <a:ext uri="{FF2B5EF4-FFF2-40B4-BE49-F238E27FC236}">
                <a16:creationId xmlns:a16="http://schemas.microsoft.com/office/drawing/2014/main" id="{BBE857DE-7D69-EAB1-C159-5CA1284289FD}"/>
              </a:ext>
            </a:extLst>
          </p:cNvPr>
          <p:cNvSpPr txBox="1"/>
          <p:nvPr userDrawn="1"/>
        </p:nvSpPr>
        <p:spPr>
          <a:xfrm>
            <a:off x="429689" y="4783886"/>
            <a:ext cx="6450720" cy="169277"/>
          </a:xfrm>
          <a:prstGeom prst="rect">
            <a:avLst/>
          </a:prstGeom>
          <a:noFill/>
        </p:spPr>
        <p:txBody>
          <a:bodyPr wrap="square" rtlCol="0">
            <a:spAutoFit/>
          </a:bodyPr>
          <a:lstStyle/>
          <a:p>
            <a:endParaRPr lang="en-US" sz="500">
              <a:solidFill>
                <a:schemeClr val="bg2"/>
              </a:solidFill>
            </a:endParaRPr>
          </a:p>
        </p:txBody>
      </p:sp>
      <p:sp>
        <p:nvSpPr>
          <p:cNvPr id="3" name="Content Placeholder 3">
            <a:extLst>
              <a:ext uri="{FF2B5EF4-FFF2-40B4-BE49-F238E27FC236}">
                <a16:creationId xmlns:a16="http://schemas.microsoft.com/office/drawing/2014/main" id="{0BD516BE-6B27-E228-BCF2-D01B46E823A0}"/>
              </a:ext>
            </a:extLst>
          </p:cNvPr>
          <p:cNvSpPr>
            <a:spLocks noGrp="1"/>
          </p:cNvSpPr>
          <p:nvPr>
            <p:ph sz="quarter" idx="11" hasCustomPrompt="1"/>
          </p:nvPr>
        </p:nvSpPr>
        <p:spPr>
          <a:xfrm>
            <a:off x="424897" y="4824829"/>
            <a:ext cx="8294203" cy="191493"/>
          </a:xfrm>
          <a:prstGeom prst="rect">
            <a:avLst/>
          </a:prstGeom>
        </p:spPr>
        <p:txBody>
          <a:bodyPr/>
          <a:lstStyle>
            <a:lvl1pPr>
              <a:buClr>
                <a:schemeClr val="accent1"/>
              </a:buClr>
              <a:defRPr sz="800">
                <a:solidFill>
                  <a:schemeClr val="bg2"/>
                </a:solidFill>
              </a:defRPr>
            </a:lvl1pPr>
            <a:lvl2pPr>
              <a:buClr>
                <a:schemeClr val="accent1"/>
              </a:buClr>
              <a:defRPr>
                <a:solidFill>
                  <a:schemeClr val="tx1">
                    <a:lumMod val="50000"/>
                    <a:lumOff val="50000"/>
                  </a:schemeClr>
                </a:solidFill>
              </a:defRPr>
            </a:lvl2pPr>
            <a:lvl3pPr>
              <a:buClr>
                <a:schemeClr val="accent1"/>
              </a:buClr>
              <a:defRPr>
                <a:solidFill>
                  <a:schemeClr val="tx1">
                    <a:lumMod val="50000"/>
                    <a:lumOff val="50000"/>
                  </a:schemeClr>
                </a:solidFill>
              </a:defRPr>
            </a:lvl3pPr>
            <a:lvl4pPr>
              <a:buClr>
                <a:schemeClr val="accent1"/>
              </a:buClr>
              <a:defRPr>
                <a:solidFill>
                  <a:schemeClr val="tx1">
                    <a:lumMod val="50000"/>
                    <a:lumOff val="50000"/>
                  </a:schemeClr>
                </a:solidFill>
              </a:defRPr>
            </a:lvl4pPr>
            <a:lvl5pPr>
              <a:buClr>
                <a:schemeClr val="accent1"/>
              </a:buClr>
              <a:defRPr>
                <a:solidFill>
                  <a:schemeClr val="tx1">
                    <a:lumMod val="50000"/>
                    <a:lumOff val="50000"/>
                  </a:schemeClr>
                </a:solidFill>
              </a:defRPr>
            </a:lvl5pPr>
          </a:lstStyle>
          <a:p>
            <a:pPr lvl="0"/>
            <a:r>
              <a:rPr lang="en-US"/>
              <a:t>References</a:t>
            </a:r>
          </a:p>
        </p:txBody>
      </p:sp>
    </p:spTree>
    <p:extLst>
      <p:ext uri="{BB962C8B-B14F-4D97-AF65-F5344CB8AC3E}">
        <p14:creationId xmlns:p14="http://schemas.microsoft.com/office/powerpoint/2010/main" val="2404886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84E3C10-4050-4E8D-98ED-3D291F12794A}"/>
              </a:ext>
            </a:extLst>
          </p:cNvPr>
          <p:cNvSpPr>
            <a:spLocks noGrp="1"/>
          </p:cNvSpPr>
          <p:nvPr>
            <p:ph sz="quarter" idx="10" hasCustomPrompt="1"/>
          </p:nvPr>
        </p:nvSpPr>
        <p:spPr>
          <a:xfrm>
            <a:off x="439271" y="1352550"/>
            <a:ext cx="8396768" cy="3429000"/>
          </a:xfrm>
        </p:spPr>
        <p:txBody>
          <a:bodyPr/>
          <a:lstStyle>
            <a:lvl1pPr>
              <a:defRPr>
                <a:latin typeface="Avenir Next Medium" panose="020B0603020202020204" pitchFamily="34" charset="0"/>
              </a:defRPr>
            </a:lvl1pPr>
            <a:lvl2pPr>
              <a:defRPr>
                <a:latin typeface="Avenir Next Medium" panose="020B0603020202020204" pitchFamily="34" charset="0"/>
              </a:defRPr>
            </a:lvl2pPr>
            <a:lvl3pPr>
              <a:defRPr>
                <a:latin typeface="Avenir Next Medium" panose="020B0603020202020204" pitchFamily="34" charset="0"/>
              </a:defRPr>
            </a:lvl3pPr>
            <a:lvl4pPr>
              <a:defRPr>
                <a:latin typeface="Avenir Next Medium" panose="020B0603020202020204" pitchFamily="34" charset="0"/>
              </a:defRPr>
            </a:lvl4pPr>
            <a:lvl5pPr>
              <a:defRPr>
                <a:latin typeface="Avenir Next Medium" panose="020B0603020202020204" pitchFamily="34" charset="0"/>
              </a:defRPr>
            </a:lvl5pPr>
          </a:lstStyle>
          <a:p>
            <a:pPr lvl="0"/>
            <a:r>
              <a:rPr lang="en-US"/>
              <a:t>First level </a:t>
            </a:r>
          </a:p>
          <a:p>
            <a:pPr lvl="1"/>
            <a:r>
              <a:rPr lang="en-US"/>
              <a:t>Second level</a:t>
            </a:r>
          </a:p>
          <a:p>
            <a:pPr lvl="2"/>
            <a:r>
              <a:rPr lang="en-US"/>
              <a:t>Third level</a:t>
            </a:r>
          </a:p>
          <a:p>
            <a:pPr lvl="3"/>
            <a:r>
              <a:rPr lang="en-US"/>
              <a:t>Fourth level</a:t>
            </a:r>
          </a:p>
          <a:p>
            <a:pPr lvl="4"/>
            <a:r>
              <a:rPr lang="en-US"/>
              <a:t>Fifth level</a:t>
            </a:r>
          </a:p>
        </p:txBody>
      </p:sp>
      <p:pic>
        <p:nvPicPr>
          <p:cNvPr id="6" name="Picture 5" descr="A black background with white text&#10;&#10;Description automatically generated">
            <a:extLst>
              <a:ext uri="{FF2B5EF4-FFF2-40B4-BE49-F238E27FC236}">
                <a16:creationId xmlns:a16="http://schemas.microsoft.com/office/drawing/2014/main" id="{05883B15-BA5C-C3ED-C9D0-EF59912D96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19200" y="4825653"/>
            <a:ext cx="914400" cy="218831"/>
          </a:xfrm>
          <a:prstGeom prst="rect">
            <a:avLst/>
          </a:prstGeom>
        </p:spPr>
      </p:pic>
      <p:sp>
        <p:nvSpPr>
          <p:cNvPr id="9" name="Title 1">
            <a:extLst>
              <a:ext uri="{FF2B5EF4-FFF2-40B4-BE49-F238E27FC236}">
                <a16:creationId xmlns:a16="http://schemas.microsoft.com/office/drawing/2014/main" id="{8001C8D0-6282-2967-3DFE-B092CBF2208C}"/>
              </a:ext>
            </a:extLst>
          </p:cNvPr>
          <p:cNvSpPr>
            <a:spLocks noGrp="1"/>
          </p:cNvSpPr>
          <p:nvPr>
            <p:ph type="title" hasCustomPrompt="1"/>
          </p:nvPr>
        </p:nvSpPr>
        <p:spPr>
          <a:xfrm>
            <a:off x="429689" y="251114"/>
            <a:ext cx="8303785" cy="415636"/>
          </a:xfrm>
        </p:spPr>
        <p:txBody>
          <a:bodyPr/>
          <a:lstStyle>
            <a:lvl1pPr>
              <a:defRPr>
                <a:latin typeface="+mj-lt"/>
              </a:defRPr>
            </a:lvl1pPr>
          </a:lstStyle>
          <a:p>
            <a:r>
              <a:rPr lang="en-US"/>
              <a:t>CONTENT HEADLINE GOES HERE</a:t>
            </a:r>
          </a:p>
        </p:txBody>
      </p:sp>
      <p:pic>
        <p:nvPicPr>
          <p:cNvPr id="2" name="Picture 1">
            <a:extLst>
              <a:ext uri="{FF2B5EF4-FFF2-40B4-BE49-F238E27FC236}">
                <a16:creationId xmlns:a16="http://schemas.microsoft.com/office/drawing/2014/main" id="{A108AA4D-B2D7-A155-E328-CB736FBE096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748628"/>
            <a:ext cx="9143999" cy="409073"/>
          </a:xfrm>
          <a:prstGeom prst="rect">
            <a:avLst/>
          </a:prstGeom>
        </p:spPr>
      </p:pic>
    </p:spTree>
    <p:extLst>
      <p:ext uri="{BB962C8B-B14F-4D97-AF65-F5344CB8AC3E}">
        <p14:creationId xmlns:p14="http://schemas.microsoft.com/office/powerpoint/2010/main" val="442503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6F14B975-73E4-444C-A075-3A3885A67A60}" type="datetimeFigureOut">
              <a:rPr lang="en-US" smtClean="0"/>
              <a:t>2/20/2025</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42ACA163-BEB4-434E-B78B-1195E7D93F03}" type="slidenum">
              <a:rPr lang="en-US" smtClean="0"/>
              <a:t>‹#›</a:t>
            </a:fld>
            <a:endParaRPr lang="en-US"/>
          </a:p>
        </p:txBody>
      </p:sp>
    </p:spTree>
    <p:extLst>
      <p:ext uri="{BB962C8B-B14F-4D97-AF65-F5344CB8AC3E}">
        <p14:creationId xmlns:p14="http://schemas.microsoft.com/office/powerpoint/2010/main" val="2701233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 Slide - iS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821A89-B349-F1CE-1D67-39CEF08FF470}"/>
              </a:ext>
            </a:extLst>
          </p:cNvPr>
          <p:cNvSpPr/>
          <p:nvPr userDrawn="1"/>
        </p:nvSpPr>
        <p:spPr>
          <a:xfrm>
            <a:off x="441884" y="721592"/>
            <a:ext cx="8183501" cy="45719"/>
          </a:xfrm>
          <a:prstGeom prst="rect">
            <a:avLst/>
          </a:prstGeom>
          <a:gradFill flip="none" rotWithShape="1">
            <a:gsLst>
              <a:gs pos="0">
                <a:srgbClr val="6A2895"/>
              </a:gs>
              <a:gs pos="74000">
                <a:srgbClr val="1F6AA0"/>
              </a:gs>
              <a:gs pos="100000">
                <a:srgbClr val="00B0AF"/>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3">
            <a:extLst>
              <a:ext uri="{FF2B5EF4-FFF2-40B4-BE49-F238E27FC236}">
                <a16:creationId xmlns:a16="http://schemas.microsoft.com/office/drawing/2014/main" id="{F74E51EA-CEF8-5909-EB17-1D0F6878A3DF}"/>
              </a:ext>
            </a:extLst>
          </p:cNvPr>
          <p:cNvSpPr>
            <a:spLocks noGrp="1"/>
          </p:cNvSpPr>
          <p:nvPr>
            <p:ph sz="quarter" idx="10" hasCustomPrompt="1"/>
          </p:nvPr>
        </p:nvSpPr>
        <p:spPr>
          <a:xfrm>
            <a:off x="439271" y="947189"/>
            <a:ext cx="8303785" cy="3429000"/>
          </a:xfrm>
          <a:prstGeom prst="rect">
            <a:avLst/>
          </a:prstGeom>
        </p:spPr>
        <p:txBody>
          <a:bodyPr/>
          <a:lstStyle>
            <a:lvl1pPr>
              <a:buClr>
                <a:srgbClr val="943F99"/>
              </a:buClr>
              <a:defRPr>
                <a:solidFill>
                  <a:schemeClr val="tx1">
                    <a:lumMod val="50000"/>
                    <a:lumOff val="50000"/>
                  </a:schemeClr>
                </a:solidFill>
              </a:defRPr>
            </a:lvl1pPr>
            <a:lvl2pPr>
              <a:buClr>
                <a:srgbClr val="943F99"/>
              </a:buClr>
              <a:defRPr>
                <a:solidFill>
                  <a:schemeClr val="tx1">
                    <a:lumMod val="50000"/>
                    <a:lumOff val="50000"/>
                  </a:schemeClr>
                </a:solidFill>
              </a:defRPr>
            </a:lvl2pPr>
            <a:lvl3pPr>
              <a:buClr>
                <a:srgbClr val="943F99"/>
              </a:buClr>
              <a:defRPr>
                <a:solidFill>
                  <a:schemeClr val="tx1">
                    <a:lumMod val="50000"/>
                    <a:lumOff val="50000"/>
                  </a:schemeClr>
                </a:solidFill>
              </a:defRPr>
            </a:lvl3pPr>
            <a:lvl4pPr>
              <a:buClr>
                <a:srgbClr val="943F99"/>
              </a:buClr>
              <a:defRPr>
                <a:solidFill>
                  <a:schemeClr val="tx1">
                    <a:lumMod val="50000"/>
                    <a:lumOff val="50000"/>
                  </a:schemeClr>
                </a:solidFill>
              </a:defRPr>
            </a:lvl4pPr>
            <a:lvl5pPr>
              <a:buClr>
                <a:srgbClr val="943F99"/>
              </a:buClr>
              <a:defRPr>
                <a:solidFill>
                  <a:schemeClr val="tx1">
                    <a:lumMod val="50000"/>
                    <a:lumOff val="50000"/>
                  </a:schemeClr>
                </a:solidFill>
              </a:defRPr>
            </a:lvl5pPr>
          </a:lstStyle>
          <a:p>
            <a:pPr lvl="0"/>
            <a:r>
              <a:rPr lang="en-US"/>
              <a:t>First level </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544381B3-12EA-AE26-699D-18BDD6895027}"/>
              </a:ext>
            </a:extLst>
          </p:cNvPr>
          <p:cNvSpPr>
            <a:spLocks noGrp="1"/>
          </p:cNvSpPr>
          <p:nvPr>
            <p:ph type="title" hasCustomPrompt="1"/>
          </p:nvPr>
        </p:nvSpPr>
        <p:spPr>
          <a:xfrm>
            <a:off x="429689" y="251114"/>
            <a:ext cx="8303785" cy="415636"/>
          </a:xfrm>
          <a:prstGeom prst="rect">
            <a:avLst/>
          </a:prstGeom>
        </p:spPr>
        <p:txBody>
          <a:bodyPr/>
          <a:lstStyle>
            <a:lvl1pPr>
              <a:defRPr>
                <a:solidFill>
                  <a:srgbClr val="632F92"/>
                </a:solidFill>
                <a:latin typeface="+mj-lt"/>
              </a:defRPr>
            </a:lvl1pPr>
          </a:lstStyle>
          <a:p>
            <a:r>
              <a:rPr lang="en-US"/>
              <a:t>CONTENT HEADLINE GOES HERE</a:t>
            </a:r>
          </a:p>
        </p:txBody>
      </p:sp>
      <p:pic>
        <p:nvPicPr>
          <p:cNvPr id="7" name="Picture 6">
            <a:extLst>
              <a:ext uri="{FF2B5EF4-FFF2-40B4-BE49-F238E27FC236}">
                <a16:creationId xmlns:a16="http://schemas.microsoft.com/office/drawing/2014/main" id="{A9EA1D1C-3EEA-9928-9388-A8D1F2A29BB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 y="4748628"/>
            <a:ext cx="9143984" cy="409073"/>
          </a:xfrm>
          <a:prstGeom prst="rect">
            <a:avLst/>
          </a:prstGeom>
        </p:spPr>
      </p:pic>
      <p:sp>
        <p:nvSpPr>
          <p:cNvPr id="8" name="Rectangle 7">
            <a:extLst>
              <a:ext uri="{FF2B5EF4-FFF2-40B4-BE49-F238E27FC236}">
                <a16:creationId xmlns:a16="http://schemas.microsoft.com/office/drawing/2014/main" id="{493DB150-46D1-3260-4D67-8E8F4158F19A}"/>
              </a:ext>
            </a:extLst>
          </p:cNvPr>
          <p:cNvSpPr/>
          <p:nvPr userDrawn="1"/>
        </p:nvSpPr>
        <p:spPr>
          <a:xfrm>
            <a:off x="0" y="4748628"/>
            <a:ext cx="9144000" cy="415636"/>
          </a:xfrm>
          <a:prstGeom prst="rect">
            <a:avLst/>
          </a:prstGeom>
          <a:solidFill>
            <a:srgbClr val="12B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5573C7E-AF01-767D-F315-BDD21F9027A2}"/>
              </a:ext>
            </a:extLst>
          </p:cNvPr>
          <p:cNvPicPr>
            <a:picLocks noChangeAspect="1"/>
          </p:cNvPicPr>
          <p:nvPr userDrawn="1"/>
        </p:nvPicPr>
        <p:blipFill>
          <a:blip r:embed="rId3"/>
          <a:stretch>
            <a:fillRect/>
          </a:stretch>
        </p:blipFill>
        <p:spPr>
          <a:xfrm>
            <a:off x="429689" y="4787114"/>
            <a:ext cx="779929" cy="332099"/>
          </a:xfrm>
          <a:prstGeom prst="rect">
            <a:avLst/>
          </a:prstGeom>
        </p:spPr>
      </p:pic>
      <p:pic>
        <p:nvPicPr>
          <p:cNvPr id="11" name="Picture 10">
            <a:extLst>
              <a:ext uri="{FF2B5EF4-FFF2-40B4-BE49-F238E27FC236}">
                <a16:creationId xmlns:a16="http://schemas.microsoft.com/office/drawing/2014/main" id="{06CD10BC-21C0-8269-E9BB-3E48945794C0}"/>
              </a:ext>
            </a:extLst>
          </p:cNvPr>
          <p:cNvPicPr>
            <a:picLocks noChangeAspect="1"/>
          </p:cNvPicPr>
          <p:nvPr userDrawn="1"/>
        </p:nvPicPr>
        <p:blipFill>
          <a:blip r:embed="rId4"/>
          <a:stretch>
            <a:fillRect/>
          </a:stretch>
        </p:blipFill>
        <p:spPr>
          <a:xfrm>
            <a:off x="7730174" y="4858481"/>
            <a:ext cx="1003300" cy="189365"/>
          </a:xfrm>
          <a:prstGeom prst="rect">
            <a:avLst/>
          </a:prstGeom>
        </p:spPr>
      </p:pic>
      <p:sp>
        <p:nvSpPr>
          <p:cNvPr id="2" name="TextBox 1">
            <a:extLst>
              <a:ext uri="{FF2B5EF4-FFF2-40B4-BE49-F238E27FC236}">
                <a16:creationId xmlns:a16="http://schemas.microsoft.com/office/drawing/2014/main" id="{DCA9E37B-1BD8-EA31-44C1-825FF910F1DD}"/>
              </a:ext>
            </a:extLst>
          </p:cNvPr>
          <p:cNvSpPr txBox="1"/>
          <p:nvPr userDrawn="1"/>
        </p:nvSpPr>
        <p:spPr>
          <a:xfrm>
            <a:off x="1333500" y="4773842"/>
            <a:ext cx="6337300" cy="169277"/>
          </a:xfrm>
          <a:prstGeom prst="rect">
            <a:avLst/>
          </a:prstGeom>
          <a:noFill/>
        </p:spPr>
        <p:txBody>
          <a:bodyPr wrap="square" rtlCol="0">
            <a:spAutoFit/>
          </a:bodyPr>
          <a:lstStyle/>
          <a:p>
            <a:endParaRPr lang="en-US" sz="500">
              <a:solidFill>
                <a:schemeClr val="bg2"/>
              </a:solidFill>
            </a:endParaRPr>
          </a:p>
        </p:txBody>
      </p:sp>
      <p:sp>
        <p:nvSpPr>
          <p:cNvPr id="4" name="Content Placeholder 3">
            <a:extLst>
              <a:ext uri="{FF2B5EF4-FFF2-40B4-BE49-F238E27FC236}">
                <a16:creationId xmlns:a16="http://schemas.microsoft.com/office/drawing/2014/main" id="{EE0C682F-B9E9-C5FF-15CD-1E75F2CBFDAF}"/>
              </a:ext>
            </a:extLst>
          </p:cNvPr>
          <p:cNvSpPr>
            <a:spLocks noGrp="1"/>
          </p:cNvSpPr>
          <p:nvPr>
            <p:ph sz="quarter" idx="11" hasCustomPrompt="1"/>
          </p:nvPr>
        </p:nvSpPr>
        <p:spPr>
          <a:xfrm>
            <a:off x="1279470" y="4824829"/>
            <a:ext cx="8294203" cy="191493"/>
          </a:xfrm>
          <a:prstGeom prst="rect">
            <a:avLst/>
          </a:prstGeom>
        </p:spPr>
        <p:txBody>
          <a:bodyPr/>
          <a:lstStyle>
            <a:lvl1pPr>
              <a:buClr>
                <a:schemeClr val="accent1"/>
              </a:buClr>
              <a:defRPr sz="800">
                <a:solidFill>
                  <a:schemeClr val="bg2"/>
                </a:solidFill>
              </a:defRPr>
            </a:lvl1pPr>
            <a:lvl2pPr>
              <a:buClr>
                <a:schemeClr val="accent1"/>
              </a:buClr>
              <a:defRPr>
                <a:solidFill>
                  <a:schemeClr val="tx1">
                    <a:lumMod val="50000"/>
                    <a:lumOff val="50000"/>
                  </a:schemeClr>
                </a:solidFill>
              </a:defRPr>
            </a:lvl2pPr>
            <a:lvl3pPr>
              <a:buClr>
                <a:schemeClr val="accent1"/>
              </a:buClr>
              <a:defRPr>
                <a:solidFill>
                  <a:schemeClr val="tx1">
                    <a:lumMod val="50000"/>
                    <a:lumOff val="50000"/>
                  </a:schemeClr>
                </a:solidFill>
              </a:defRPr>
            </a:lvl3pPr>
            <a:lvl4pPr>
              <a:buClr>
                <a:schemeClr val="accent1"/>
              </a:buClr>
              <a:defRPr>
                <a:solidFill>
                  <a:schemeClr val="tx1">
                    <a:lumMod val="50000"/>
                    <a:lumOff val="50000"/>
                  </a:schemeClr>
                </a:solidFill>
              </a:defRPr>
            </a:lvl4pPr>
            <a:lvl5pPr>
              <a:buClr>
                <a:schemeClr val="accent1"/>
              </a:buClr>
              <a:defRPr>
                <a:solidFill>
                  <a:schemeClr val="tx1">
                    <a:lumMod val="50000"/>
                    <a:lumOff val="50000"/>
                  </a:schemeClr>
                </a:solidFill>
              </a:defRPr>
            </a:lvl5pPr>
          </a:lstStyle>
          <a:p>
            <a:pPr lvl="0"/>
            <a:r>
              <a:rPr lang="en-US"/>
              <a:t>References</a:t>
            </a:r>
          </a:p>
        </p:txBody>
      </p:sp>
    </p:spTree>
    <p:extLst>
      <p:ext uri="{BB962C8B-B14F-4D97-AF65-F5344CB8AC3E}">
        <p14:creationId xmlns:p14="http://schemas.microsoft.com/office/powerpoint/2010/main" val="4151655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 Slide - iS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821A89-B349-F1CE-1D67-39CEF08FF470}"/>
              </a:ext>
            </a:extLst>
          </p:cNvPr>
          <p:cNvSpPr/>
          <p:nvPr userDrawn="1"/>
        </p:nvSpPr>
        <p:spPr>
          <a:xfrm>
            <a:off x="441884" y="721592"/>
            <a:ext cx="8183501" cy="45719"/>
          </a:xfrm>
          <a:prstGeom prst="rect">
            <a:avLst/>
          </a:prstGeom>
          <a:gradFill flip="none" rotWithShape="1">
            <a:gsLst>
              <a:gs pos="0">
                <a:srgbClr val="6A2895"/>
              </a:gs>
              <a:gs pos="74000">
                <a:srgbClr val="1F6AA0"/>
              </a:gs>
              <a:gs pos="100000">
                <a:srgbClr val="00B0AF"/>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44381B3-12EA-AE26-699D-18BDD6895027}"/>
              </a:ext>
            </a:extLst>
          </p:cNvPr>
          <p:cNvSpPr>
            <a:spLocks noGrp="1"/>
          </p:cNvSpPr>
          <p:nvPr>
            <p:ph type="title" hasCustomPrompt="1"/>
          </p:nvPr>
        </p:nvSpPr>
        <p:spPr>
          <a:xfrm>
            <a:off x="429689" y="251114"/>
            <a:ext cx="8303785" cy="415636"/>
          </a:xfrm>
          <a:prstGeom prst="rect">
            <a:avLst/>
          </a:prstGeom>
        </p:spPr>
        <p:txBody>
          <a:bodyPr/>
          <a:lstStyle>
            <a:lvl1pPr>
              <a:defRPr>
                <a:solidFill>
                  <a:srgbClr val="632F92"/>
                </a:solidFill>
                <a:latin typeface="+mj-lt"/>
              </a:defRPr>
            </a:lvl1pPr>
          </a:lstStyle>
          <a:p>
            <a:r>
              <a:rPr lang="en-US"/>
              <a:t>CONTENT HEADLINE GOES HERE</a:t>
            </a:r>
          </a:p>
        </p:txBody>
      </p:sp>
      <p:pic>
        <p:nvPicPr>
          <p:cNvPr id="7" name="Picture 6">
            <a:extLst>
              <a:ext uri="{FF2B5EF4-FFF2-40B4-BE49-F238E27FC236}">
                <a16:creationId xmlns:a16="http://schemas.microsoft.com/office/drawing/2014/main" id="{A9EA1D1C-3EEA-9928-9388-A8D1F2A29BB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 y="4748628"/>
            <a:ext cx="9143984" cy="409073"/>
          </a:xfrm>
          <a:prstGeom prst="rect">
            <a:avLst/>
          </a:prstGeom>
        </p:spPr>
      </p:pic>
      <p:sp>
        <p:nvSpPr>
          <p:cNvPr id="8" name="Rectangle 7">
            <a:extLst>
              <a:ext uri="{FF2B5EF4-FFF2-40B4-BE49-F238E27FC236}">
                <a16:creationId xmlns:a16="http://schemas.microsoft.com/office/drawing/2014/main" id="{493DB150-46D1-3260-4D67-8E8F4158F19A}"/>
              </a:ext>
            </a:extLst>
          </p:cNvPr>
          <p:cNvSpPr/>
          <p:nvPr userDrawn="1"/>
        </p:nvSpPr>
        <p:spPr>
          <a:xfrm>
            <a:off x="0" y="4748628"/>
            <a:ext cx="9144000" cy="415636"/>
          </a:xfrm>
          <a:prstGeom prst="rect">
            <a:avLst/>
          </a:prstGeom>
          <a:solidFill>
            <a:srgbClr val="12B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5573C7E-AF01-767D-F315-BDD21F9027A2}"/>
              </a:ext>
            </a:extLst>
          </p:cNvPr>
          <p:cNvPicPr>
            <a:picLocks noChangeAspect="1"/>
          </p:cNvPicPr>
          <p:nvPr userDrawn="1"/>
        </p:nvPicPr>
        <p:blipFill>
          <a:blip r:embed="rId3"/>
          <a:stretch>
            <a:fillRect/>
          </a:stretch>
        </p:blipFill>
        <p:spPr>
          <a:xfrm>
            <a:off x="429689" y="4787114"/>
            <a:ext cx="779929" cy="332099"/>
          </a:xfrm>
          <a:prstGeom prst="rect">
            <a:avLst/>
          </a:prstGeom>
        </p:spPr>
      </p:pic>
      <p:pic>
        <p:nvPicPr>
          <p:cNvPr id="11" name="Picture 10">
            <a:extLst>
              <a:ext uri="{FF2B5EF4-FFF2-40B4-BE49-F238E27FC236}">
                <a16:creationId xmlns:a16="http://schemas.microsoft.com/office/drawing/2014/main" id="{06CD10BC-21C0-8269-E9BB-3E48945794C0}"/>
              </a:ext>
            </a:extLst>
          </p:cNvPr>
          <p:cNvPicPr>
            <a:picLocks noChangeAspect="1"/>
          </p:cNvPicPr>
          <p:nvPr userDrawn="1"/>
        </p:nvPicPr>
        <p:blipFill>
          <a:blip r:embed="rId4"/>
          <a:stretch>
            <a:fillRect/>
          </a:stretch>
        </p:blipFill>
        <p:spPr>
          <a:xfrm>
            <a:off x="7730174" y="4858481"/>
            <a:ext cx="1003300" cy="189365"/>
          </a:xfrm>
          <a:prstGeom prst="rect">
            <a:avLst/>
          </a:prstGeom>
        </p:spPr>
      </p:pic>
      <p:sp>
        <p:nvSpPr>
          <p:cNvPr id="2" name="TextBox 1">
            <a:extLst>
              <a:ext uri="{FF2B5EF4-FFF2-40B4-BE49-F238E27FC236}">
                <a16:creationId xmlns:a16="http://schemas.microsoft.com/office/drawing/2014/main" id="{9DCB717A-0F01-3224-62F8-60D0B81A6D1D}"/>
              </a:ext>
            </a:extLst>
          </p:cNvPr>
          <p:cNvSpPr txBox="1"/>
          <p:nvPr userDrawn="1"/>
        </p:nvSpPr>
        <p:spPr>
          <a:xfrm>
            <a:off x="1333500" y="4773842"/>
            <a:ext cx="6337300" cy="169277"/>
          </a:xfrm>
          <a:prstGeom prst="rect">
            <a:avLst/>
          </a:prstGeom>
          <a:noFill/>
        </p:spPr>
        <p:txBody>
          <a:bodyPr wrap="square" rtlCol="0">
            <a:spAutoFit/>
          </a:bodyPr>
          <a:lstStyle/>
          <a:p>
            <a:endParaRPr lang="en-US" sz="500">
              <a:solidFill>
                <a:schemeClr val="bg2"/>
              </a:solidFill>
            </a:endParaRPr>
          </a:p>
        </p:txBody>
      </p:sp>
      <p:sp>
        <p:nvSpPr>
          <p:cNvPr id="4" name="Content Placeholder 3">
            <a:extLst>
              <a:ext uri="{FF2B5EF4-FFF2-40B4-BE49-F238E27FC236}">
                <a16:creationId xmlns:a16="http://schemas.microsoft.com/office/drawing/2014/main" id="{0382C234-599C-9336-D803-549A3C3F0C93}"/>
              </a:ext>
            </a:extLst>
          </p:cNvPr>
          <p:cNvSpPr>
            <a:spLocks noGrp="1"/>
          </p:cNvSpPr>
          <p:nvPr>
            <p:ph sz="quarter" idx="11" hasCustomPrompt="1"/>
          </p:nvPr>
        </p:nvSpPr>
        <p:spPr>
          <a:xfrm>
            <a:off x="1279470" y="4824829"/>
            <a:ext cx="8294203" cy="191493"/>
          </a:xfrm>
          <a:prstGeom prst="rect">
            <a:avLst/>
          </a:prstGeom>
        </p:spPr>
        <p:txBody>
          <a:bodyPr/>
          <a:lstStyle>
            <a:lvl1pPr>
              <a:buClr>
                <a:schemeClr val="accent1"/>
              </a:buClr>
              <a:defRPr sz="800">
                <a:solidFill>
                  <a:schemeClr val="bg2"/>
                </a:solidFill>
              </a:defRPr>
            </a:lvl1pPr>
            <a:lvl2pPr>
              <a:buClr>
                <a:schemeClr val="accent1"/>
              </a:buClr>
              <a:defRPr>
                <a:solidFill>
                  <a:schemeClr val="tx1">
                    <a:lumMod val="50000"/>
                    <a:lumOff val="50000"/>
                  </a:schemeClr>
                </a:solidFill>
              </a:defRPr>
            </a:lvl2pPr>
            <a:lvl3pPr>
              <a:buClr>
                <a:schemeClr val="accent1"/>
              </a:buClr>
              <a:defRPr>
                <a:solidFill>
                  <a:schemeClr val="tx1">
                    <a:lumMod val="50000"/>
                    <a:lumOff val="50000"/>
                  </a:schemeClr>
                </a:solidFill>
              </a:defRPr>
            </a:lvl3pPr>
            <a:lvl4pPr>
              <a:buClr>
                <a:schemeClr val="accent1"/>
              </a:buClr>
              <a:defRPr>
                <a:solidFill>
                  <a:schemeClr val="tx1">
                    <a:lumMod val="50000"/>
                    <a:lumOff val="50000"/>
                  </a:schemeClr>
                </a:solidFill>
              </a:defRPr>
            </a:lvl4pPr>
            <a:lvl5pPr>
              <a:buClr>
                <a:schemeClr val="accent1"/>
              </a:buClr>
              <a:defRPr>
                <a:solidFill>
                  <a:schemeClr val="tx1">
                    <a:lumMod val="50000"/>
                    <a:lumOff val="50000"/>
                  </a:schemeClr>
                </a:solidFill>
              </a:defRPr>
            </a:lvl5pPr>
          </a:lstStyle>
          <a:p>
            <a:pPr lvl="0"/>
            <a:r>
              <a:rPr lang="en-US"/>
              <a:t>References</a:t>
            </a:r>
          </a:p>
        </p:txBody>
      </p:sp>
    </p:spTree>
    <p:extLst>
      <p:ext uri="{BB962C8B-B14F-4D97-AF65-F5344CB8AC3E}">
        <p14:creationId xmlns:p14="http://schemas.microsoft.com/office/powerpoint/2010/main" val="4225489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 Slide - iDos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84E3C10-4050-4E8D-98ED-3D291F12794A}"/>
              </a:ext>
            </a:extLst>
          </p:cNvPr>
          <p:cNvSpPr>
            <a:spLocks noGrp="1"/>
          </p:cNvSpPr>
          <p:nvPr>
            <p:ph sz="quarter" idx="10" hasCustomPrompt="1"/>
          </p:nvPr>
        </p:nvSpPr>
        <p:spPr>
          <a:xfrm>
            <a:off x="439271" y="947189"/>
            <a:ext cx="8294203" cy="3429000"/>
          </a:xfrm>
          <a:prstGeom prst="rect">
            <a:avLst/>
          </a:prstGeom>
        </p:spPr>
        <p:txBody>
          <a:bodyPr/>
          <a:lstStyle>
            <a:lvl1pPr>
              <a:buClr>
                <a:schemeClr val="accent1"/>
              </a:buClr>
              <a:defRPr>
                <a:solidFill>
                  <a:schemeClr val="tx1">
                    <a:lumMod val="50000"/>
                    <a:lumOff val="50000"/>
                  </a:schemeClr>
                </a:solidFill>
              </a:defRPr>
            </a:lvl1pPr>
            <a:lvl2pPr>
              <a:buClr>
                <a:schemeClr val="accent1"/>
              </a:buClr>
              <a:defRPr>
                <a:solidFill>
                  <a:schemeClr val="tx1">
                    <a:lumMod val="50000"/>
                    <a:lumOff val="50000"/>
                  </a:schemeClr>
                </a:solidFill>
              </a:defRPr>
            </a:lvl2pPr>
            <a:lvl3pPr>
              <a:buClr>
                <a:schemeClr val="accent1"/>
              </a:buClr>
              <a:defRPr>
                <a:solidFill>
                  <a:schemeClr val="tx1">
                    <a:lumMod val="50000"/>
                    <a:lumOff val="50000"/>
                  </a:schemeClr>
                </a:solidFill>
              </a:defRPr>
            </a:lvl3pPr>
            <a:lvl4pPr>
              <a:buClr>
                <a:schemeClr val="accent1"/>
              </a:buClr>
              <a:defRPr>
                <a:solidFill>
                  <a:schemeClr val="tx1">
                    <a:lumMod val="50000"/>
                    <a:lumOff val="50000"/>
                  </a:schemeClr>
                </a:solidFill>
              </a:defRPr>
            </a:lvl4pPr>
            <a:lvl5pPr>
              <a:buClr>
                <a:schemeClr val="accent1"/>
              </a:buClr>
              <a:defRPr>
                <a:solidFill>
                  <a:schemeClr val="tx1">
                    <a:lumMod val="50000"/>
                    <a:lumOff val="50000"/>
                  </a:schemeClr>
                </a:solidFill>
              </a:defRPr>
            </a:lvl5pPr>
          </a:lstStyle>
          <a:p>
            <a:pPr lvl="0"/>
            <a:r>
              <a:rPr lang="en-US"/>
              <a:t>First level </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3A43774D-FB0F-D4C0-BF09-54A43381D2F3}"/>
              </a:ext>
            </a:extLst>
          </p:cNvPr>
          <p:cNvSpPr>
            <a:spLocks noGrp="1"/>
          </p:cNvSpPr>
          <p:nvPr>
            <p:ph type="title" hasCustomPrompt="1"/>
          </p:nvPr>
        </p:nvSpPr>
        <p:spPr>
          <a:xfrm>
            <a:off x="429689" y="251114"/>
            <a:ext cx="8303785" cy="415636"/>
          </a:xfrm>
          <a:prstGeom prst="rect">
            <a:avLst/>
          </a:prstGeom>
        </p:spPr>
        <p:txBody>
          <a:bodyPr/>
          <a:lstStyle>
            <a:lvl1pPr>
              <a:defRPr>
                <a:solidFill>
                  <a:schemeClr val="bg1"/>
                </a:solidFill>
                <a:latin typeface="+mj-lt"/>
              </a:defRPr>
            </a:lvl1pPr>
          </a:lstStyle>
          <a:p>
            <a:r>
              <a:rPr lang="en-US"/>
              <a:t>CONTENT HEADLINE GOES HERE</a:t>
            </a:r>
          </a:p>
        </p:txBody>
      </p:sp>
      <p:pic>
        <p:nvPicPr>
          <p:cNvPr id="2" name="Picture 1">
            <a:extLst>
              <a:ext uri="{FF2B5EF4-FFF2-40B4-BE49-F238E27FC236}">
                <a16:creationId xmlns:a16="http://schemas.microsoft.com/office/drawing/2014/main" id="{B754C492-829E-0FDF-DCE5-4F7BCE9607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 y="4748628"/>
            <a:ext cx="9143984" cy="409073"/>
          </a:xfrm>
          <a:prstGeom prst="rect">
            <a:avLst/>
          </a:prstGeom>
        </p:spPr>
      </p:pic>
      <p:sp>
        <p:nvSpPr>
          <p:cNvPr id="3" name="Rectangle 2">
            <a:extLst>
              <a:ext uri="{FF2B5EF4-FFF2-40B4-BE49-F238E27FC236}">
                <a16:creationId xmlns:a16="http://schemas.microsoft.com/office/drawing/2014/main" id="{09D4930D-27ED-592F-19E1-59C2DEB6A21F}"/>
              </a:ext>
            </a:extLst>
          </p:cNvPr>
          <p:cNvSpPr/>
          <p:nvPr userDrawn="1"/>
        </p:nvSpPr>
        <p:spPr>
          <a:xfrm>
            <a:off x="0" y="4748628"/>
            <a:ext cx="9144000" cy="415636"/>
          </a:xfrm>
          <a:prstGeom prst="rect">
            <a:avLst/>
          </a:prstGeom>
          <a:solidFill>
            <a:srgbClr val="12B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AF4BC939-0B13-E4B4-1332-6DF228D18A4B}"/>
              </a:ext>
            </a:extLst>
          </p:cNvPr>
          <p:cNvCxnSpPr/>
          <p:nvPr userDrawn="1"/>
        </p:nvCxnSpPr>
        <p:spPr>
          <a:xfrm>
            <a:off x="524435" y="742950"/>
            <a:ext cx="809512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F8AD5B4-F290-E05D-B556-55F2AEFFB130}"/>
              </a:ext>
            </a:extLst>
          </p:cNvPr>
          <p:cNvPicPr>
            <a:picLocks noChangeAspect="1"/>
          </p:cNvPicPr>
          <p:nvPr userDrawn="1"/>
        </p:nvPicPr>
        <p:blipFill>
          <a:blip r:embed="rId3"/>
          <a:stretch>
            <a:fillRect/>
          </a:stretch>
        </p:blipFill>
        <p:spPr>
          <a:xfrm>
            <a:off x="439271" y="4824829"/>
            <a:ext cx="646116" cy="301748"/>
          </a:xfrm>
          <a:prstGeom prst="rect">
            <a:avLst/>
          </a:prstGeom>
        </p:spPr>
      </p:pic>
      <p:pic>
        <p:nvPicPr>
          <p:cNvPr id="9" name="Picture 8">
            <a:extLst>
              <a:ext uri="{FF2B5EF4-FFF2-40B4-BE49-F238E27FC236}">
                <a16:creationId xmlns:a16="http://schemas.microsoft.com/office/drawing/2014/main" id="{A6FF651C-F826-6BF9-8698-6181E1C80368}"/>
              </a:ext>
            </a:extLst>
          </p:cNvPr>
          <p:cNvPicPr>
            <a:picLocks noChangeAspect="1"/>
          </p:cNvPicPr>
          <p:nvPr userDrawn="1"/>
        </p:nvPicPr>
        <p:blipFill>
          <a:blip r:embed="rId4"/>
          <a:stretch>
            <a:fillRect/>
          </a:stretch>
        </p:blipFill>
        <p:spPr>
          <a:xfrm>
            <a:off x="7730174" y="4858481"/>
            <a:ext cx="1003300" cy="189365"/>
          </a:xfrm>
          <a:prstGeom prst="rect">
            <a:avLst/>
          </a:prstGeom>
        </p:spPr>
      </p:pic>
      <p:sp>
        <p:nvSpPr>
          <p:cNvPr id="11" name="TextBox 10">
            <a:extLst>
              <a:ext uri="{FF2B5EF4-FFF2-40B4-BE49-F238E27FC236}">
                <a16:creationId xmlns:a16="http://schemas.microsoft.com/office/drawing/2014/main" id="{4C80AECD-4D35-64E8-7091-5A32363557ED}"/>
              </a:ext>
            </a:extLst>
          </p:cNvPr>
          <p:cNvSpPr txBox="1"/>
          <p:nvPr userDrawn="1"/>
        </p:nvSpPr>
        <p:spPr>
          <a:xfrm>
            <a:off x="1250950" y="4773842"/>
            <a:ext cx="6419850" cy="169277"/>
          </a:xfrm>
          <a:prstGeom prst="rect">
            <a:avLst/>
          </a:prstGeom>
          <a:noFill/>
        </p:spPr>
        <p:txBody>
          <a:bodyPr wrap="square" rtlCol="0">
            <a:spAutoFit/>
          </a:bodyPr>
          <a:lstStyle/>
          <a:p>
            <a:endParaRPr lang="en-US" sz="500">
              <a:solidFill>
                <a:schemeClr val="bg2"/>
              </a:solidFill>
            </a:endParaRPr>
          </a:p>
        </p:txBody>
      </p:sp>
      <p:sp>
        <p:nvSpPr>
          <p:cNvPr id="6" name="Content Placeholder 3">
            <a:extLst>
              <a:ext uri="{FF2B5EF4-FFF2-40B4-BE49-F238E27FC236}">
                <a16:creationId xmlns:a16="http://schemas.microsoft.com/office/drawing/2014/main" id="{F3DEC798-2685-7876-821A-F4B4B716B3AC}"/>
              </a:ext>
            </a:extLst>
          </p:cNvPr>
          <p:cNvSpPr>
            <a:spLocks noGrp="1"/>
          </p:cNvSpPr>
          <p:nvPr>
            <p:ph sz="quarter" idx="11" hasCustomPrompt="1"/>
          </p:nvPr>
        </p:nvSpPr>
        <p:spPr>
          <a:xfrm>
            <a:off x="1279470" y="4824829"/>
            <a:ext cx="8294203" cy="191493"/>
          </a:xfrm>
          <a:prstGeom prst="rect">
            <a:avLst/>
          </a:prstGeom>
        </p:spPr>
        <p:txBody>
          <a:bodyPr/>
          <a:lstStyle>
            <a:lvl1pPr>
              <a:buClr>
                <a:schemeClr val="accent1"/>
              </a:buClr>
              <a:defRPr sz="800">
                <a:solidFill>
                  <a:schemeClr val="bg2"/>
                </a:solidFill>
              </a:defRPr>
            </a:lvl1pPr>
            <a:lvl2pPr>
              <a:buClr>
                <a:schemeClr val="accent1"/>
              </a:buClr>
              <a:defRPr>
                <a:solidFill>
                  <a:schemeClr val="tx1">
                    <a:lumMod val="50000"/>
                    <a:lumOff val="50000"/>
                  </a:schemeClr>
                </a:solidFill>
              </a:defRPr>
            </a:lvl2pPr>
            <a:lvl3pPr>
              <a:buClr>
                <a:schemeClr val="accent1"/>
              </a:buClr>
              <a:defRPr>
                <a:solidFill>
                  <a:schemeClr val="tx1">
                    <a:lumMod val="50000"/>
                    <a:lumOff val="50000"/>
                  </a:schemeClr>
                </a:solidFill>
              </a:defRPr>
            </a:lvl3pPr>
            <a:lvl4pPr>
              <a:buClr>
                <a:schemeClr val="accent1"/>
              </a:buClr>
              <a:defRPr>
                <a:solidFill>
                  <a:schemeClr val="tx1">
                    <a:lumMod val="50000"/>
                    <a:lumOff val="50000"/>
                  </a:schemeClr>
                </a:solidFill>
              </a:defRPr>
            </a:lvl4pPr>
            <a:lvl5pPr>
              <a:buClr>
                <a:schemeClr val="accent1"/>
              </a:buClr>
              <a:defRPr>
                <a:solidFill>
                  <a:schemeClr val="tx1">
                    <a:lumMod val="50000"/>
                    <a:lumOff val="50000"/>
                  </a:schemeClr>
                </a:solidFill>
              </a:defRPr>
            </a:lvl5pPr>
          </a:lstStyle>
          <a:p>
            <a:pPr lvl="0"/>
            <a:r>
              <a:rPr lang="en-US"/>
              <a:t>References</a:t>
            </a:r>
          </a:p>
        </p:txBody>
      </p:sp>
    </p:spTree>
    <p:extLst>
      <p:ext uri="{BB962C8B-B14F-4D97-AF65-F5344CB8AC3E}">
        <p14:creationId xmlns:p14="http://schemas.microsoft.com/office/powerpoint/2010/main" val="2310986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Slide - iDos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43774D-FB0F-D4C0-BF09-54A43381D2F3}"/>
              </a:ext>
            </a:extLst>
          </p:cNvPr>
          <p:cNvSpPr>
            <a:spLocks noGrp="1"/>
          </p:cNvSpPr>
          <p:nvPr>
            <p:ph type="title" hasCustomPrompt="1"/>
          </p:nvPr>
        </p:nvSpPr>
        <p:spPr>
          <a:xfrm>
            <a:off x="429689" y="251114"/>
            <a:ext cx="8303785" cy="415636"/>
          </a:xfrm>
          <a:prstGeom prst="rect">
            <a:avLst/>
          </a:prstGeom>
        </p:spPr>
        <p:txBody>
          <a:bodyPr/>
          <a:lstStyle>
            <a:lvl1pPr>
              <a:defRPr>
                <a:solidFill>
                  <a:schemeClr val="bg1"/>
                </a:solidFill>
                <a:latin typeface="+mj-lt"/>
              </a:defRPr>
            </a:lvl1pPr>
          </a:lstStyle>
          <a:p>
            <a:r>
              <a:rPr lang="en-US"/>
              <a:t>CONTENT HEADLINE GOES HERE</a:t>
            </a:r>
          </a:p>
        </p:txBody>
      </p:sp>
      <p:pic>
        <p:nvPicPr>
          <p:cNvPr id="2" name="Picture 1">
            <a:extLst>
              <a:ext uri="{FF2B5EF4-FFF2-40B4-BE49-F238E27FC236}">
                <a16:creationId xmlns:a16="http://schemas.microsoft.com/office/drawing/2014/main" id="{B754C492-829E-0FDF-DCE5-4F7BCE9607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 y="4748628"/>
            <a:ext cx="9143984" cy="409073"/>
          </a:xfrm>
          <a:prstGeom prst="rect">
            <a:avLst/>
          </a:prstGeom>
        </p:spPr>
      </p:pic>
      <p:sp>
        <p:nvSpPr>
          <p:cNvPr id="3" name="Rectangle 2">
            <a:extLst>
              <a:ext uri="{FF2B5EF4-FFF2-40B4-BE49-F238E27FC236}">
                <a16:creationId xmlns:a16="http://schemas.microsoft.com/office/drawing/2014/main" id="{09D4930D-27ED-592F-19E1-59C2DEB6A21F}"/>
              </a:ext>
            </a:extLst>
          </p:cNvPr>
          <p:cNvSpPr/>
          <p:nvPr userDrawn="1"/>
        </p:nvSpPr>
        <p:spPr>
          <a:xfrm>
            <a:off x="0" y="4748628"/>
            <a:ext cx="9144000" cy="415636"/>
          </a:xfrm>
          <a:prstGeom prst="rect">
            <a:avLst/>
          </a:prstGeom>
          <a:solidFill>
            <a:srgbClr val="12B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AF4BC939-0B13-E4B4-1332-6DF228D18A4B}"/>
              </a:ext>
            </a:extLst>
          </p:cNvPr>
          <p:cNvCxnSpPr/>
          <p:nvPr userDrawn="1"/>
        </p:nvCxnSpPr>
        <p:spPr>
          <a:xfrm>
            <a:off x="524435" y="742950"/>
            <a:ext cx="809512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F8AD5B4-F290-E05D-B556-55F2AEFFB130}"/>
              </a:ext>
            </a:extLst>
          </p:cNvPr>
          <p:cNvPicPr>
            <a:picLocks noChangeAspect="1"/>
          </p:cNvPicPr>
          <p:nvPr userDrawn="1"/>
        </p:nvPicPr>
        <p:blipFill>
          <a:blip r:embed="rId3"/>
          <a:stretch>
            <a:fillRect/>
          </a:stretch>
        </p:blipFill>
        <p:spPr>
          <a:xfrm>
            <a:off x="439271" y="4824829"/>
            <a:ext cx="646116" cy="301748"/>
          </a:xfrm>
          <a:prstGeom prst="rect">
            <a:avLst/>
          </a:prstGeom>
        </p:spPr>
      </p:pic>
      <p:pic>
        <p:nvPicPr>
          <p:cNvPr id="9" name="Picture 8">
            <a:extLst>
              <a:ext uri="{FF2B5EF4-FFF2-40B4-BE49-F238E27FC236}">
                <a16:creationId xmlns:a16="http://schemas.microsoft.com/office/drawing/2014/main" id="{A6FF651C-F826-6BF9-8698-6181E1C80368}"/>
              </a:ext>
            </a:extLst>
          </p:cNvPr>
          <p:cNvPicPr>
            <a:picLocks noChangeAspect="1"/>
          </p:cNvPicPr>
          <p:nvPr userDrawn="1"/>
        </p:nvPicPr>
        <p:blipFill>
          <a:blip r:embed="rId4"/>
          <a:stretch>
            <a:fillRect/>
          </a:stretch>
        </p:blipFill>
        <p:spPr>
          <a:xfrm>
            <a:off x="7730174" y="4858481"/>
            <a:ext cx="1003300" cy="189365"/>
          </a:xfrm>
          <a:prstGeom prst="rect">
            <a:avLst/>
          </a:prstGeom>
        </p:spPr>
      </p:pic>
      <p:sp>
        <p:nvSpPr>
          <p:cNvPr id="6" name="TextBox 5">
            <a:extLst>
              <a:ext uri="{FF2B5EF4-FFF2-40B4-BE49-F238E27FC236}">
                <a16:creationId xmlns:a16="http://schemas.microsoft.com/office/drawing/2014/main" id="{02F7843F-49F6-CEF0-B95D-CD5E9BBE4C94}"/>
              </a:ext>
            </a:extLst>
          </p:cNvPr>
          <p:cNvSpPr txBox="1"/>
          <p:nvPr userDrawn="1"/>
        </p:nvSpPr>
        <p:spPr>
          <a:xfrm>
            <a:off x="1250950" y="4773842"/>
            <a:ext cx="6419850" cy="169277"/>
          </a:xfrm>
          <a:prstGeom prst="rect">
            <a:avLst/>
          </a:prstGeom>
          <a:noFill/>
        </p:spPr>
        <p:txBody>
          <a:bodyPr wrap="square" rtlCol="0">
            <a:spAutoFit/>
          </a:bodyPr>
          <a:lstStyle/>
          <a:p>
            <a:endParaRPr lang="en-US" sz="500">
              <a:solidFill>
                <a:schemeClr val="bg2"/>
              </a:solidFill>
            </a:endParaRPr>
          </a:p>
        </p:txBody>
      </p:sp>
      <p:sp>
        <p:nvSpPr>
          <p:cNvPr id="4" name="Content Placeholder 3">
            <a:extLst>
              <a:ext uri="{FF2B5EF4-FFF2-40B4-BE49-F238E27FC236}">
                <a16:creationId xmlns:a16="http://schemas.microsoft.com/office/drawing/2014/main" id="{F76265E0-3492-36BB-FD54-7944604D1D9E}"/>
              </a:ext>
            </a:extLst>
          </p:cNvPr>
          <p:cNvSpPr>
            <a:spLocks noGrp="1"/>
          </p:cNvSpPr>
          <p:nvPr>
            <p:ph sz="quarter" idx="11" hasCustomPrompt="1"/>
          </p:nvPr>
        </p:nvSpPr>
        <p:spPr>
          <a:xfrm>
            <a:off x="1279470" y="4824829"/>
            <a:ext cx="8294203" cy="191493"/>
          </a:xfrm>
          <a:prstGeom prst="rect">
            <a:avLst/>
          </a:prstGeom>
        </p:spPr>
        <p:txBody>
          <a:bodyPr/>
          <a:lstStyle>
            <a:lvl1pPr>
              <a:buClr>
                <a:schemeClr val="accent1"/>
              </a:buClr>
              <a:defRPr sz="800">
                <a:solidFill>
                  <a:schemeClr val="bg2"/>
                </a:solidFill>
              </a:defRPr>
            </a:lvl1pPr>
            <a:lvl2pPr>
              <a:buClr>
                <a:schemeClr val="accent1"/>
              </a:buClr>
              <a:defRPr>
                <a:solidFill>
                  <a:schemeClr val="tx1">
                    <a:lumMod val="50000"/>
                    <a:lumOff val="50000"/>
                  </a:schemeClr>
                </a:solidFill>
              </a:defRPr>
            </a:lvl2pPr>
            <a:lvl3pPr>
              <a:buClr>
                <a:schemeClr val="accent1"/>
              </a:buClr>
              <a:defRPr>
                <a:solidFill>
                  <a:schemeClr val="tx1">
                    <a:lumMod val="50000"/>
                    <a:lumOff val="50000"/>
                  </a:schemeClr>
                </a:solidFill>
              </a:defRPr>
            </a:lvl3pPr>
            <a:lvl4pPr>
              <a:buClr>
                <a:schemeClr val="accent1"/>
              </a:buClr>
              <a:defRPr>
                <a:solidFill>
                  <a:schemeClr val="tx1">
                    <a:lumMod val="50000"/>
                    <a:lumOff val="50000"/>
                  </a:schemeClr>
                </a:solidFill>
              </a:defRPr>
            </a:lvl4pPr>
            <a:lvl5pPr>
              <a:buClr>
                <a:schemeClr val="accent1"/>
              </a:buClr>
              <a:defRPr>
                <a:solidFill>
                  <a:schemeClr val="tx1">
                    <a:lumMod val="50000"/>
                    <a:lumOff val="50000"/>
                  </a:schemeClr>
                </a:solidFill>
              </a:defRPr>
            </a:lvl5pPr>
          </a:lstStyle>
          <a:p>
            <a:pPr lvl="0"/>
            <a:r>
              <a:rPr lang="en-US"/>
              <a:t>References</a:t>
            </a:r>
          </a:p>
        </p:txBody>
      </p:sp>
    </p:spTree>
    <p:extLst>
      <p:ext uri="{BB962C8B-B14F-4D97-AF65-F5344CB8AC3E}">
        <p14:creationId xmlns:p14="http://schemas.microsoft.com/office/powerpoint/2010/main" val="2212767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84E3C10-4050-4E8D-98ED-3D291F12794A}"/>
              </a:ext>
            </a:extLst>
          </p:cNvPr>
          <p:cNvSpPr>
            <a:spLocks noGrp="1"/>
          </p:cNvSpPr>
          <p:nvPr>
            <p:ph sz="quarter" idx="10" hasCustomPrompt="1"/>
          </p:nvPr>
        </p:nvSpPr>
        <p:spPr>
          <a:xfrm>
            <a:off x="439271" y="947189"/>
            <a:ext cx="8303785" cy="3429000"/>
          </a:xfrm>
          <a:prstGeom prst="rect">
            <a:avLst/>
          </a:prstGeom>
        </p:spPr>
        <p:txBody>
          <a:bodyPr/>
          <a:lstStyle>
            <a:lvl1pPr>
              <a:buClr>
                <a:srgbClr val="943F99"/>
              </a:buClr>
              <a:defRPr>
                <a:solidFill>
                  <a:schemeClr val="tx1">
                    <a:lumMod val="50000"/>
                    <a:lumOff val="50000"/>
                  </a:schemeClr>
                </a:solidFill>
              </a:defRPr>
            </a:lvl1pPr>
            <a:lvl2pPr>
              <a:buClr>
                <a:srgbClr val="943F99"/>
              </a:buClr>
              <a:defRPr>
                <a:solidFill>
                  <a:schemeClr val="tx1">
                    <a:lumMod val="50000"/>
                    <a:lumOff val="50000"/>
                  </a:schemeClr>
                </a:solidFill>
              </a:defRPr>
            </a:lvl2pPr>
            <a:lvl3pPr>
              <a:buClr>
                <a:srgbClr val="943F99"/>
              </a:buClr>
              <a:defRPr>
                <a:solidFill>
                  <a:schemeClr val="tx1">
                    <a:lumMod val="50000"/>
                    <a:lumOff val="50000"/>
                  </a:schemeClr>
                </a:solidFill>
              </a:defRPr>
            </a:lvl3pPr>
            <a:lvl4pPr>
              <a:buClr>
                <a:srgbClr val="943F99"/>
              </a:buClr>
              <a:defRPr>
                <a:solidFill>
                  <a:schemeClr val="tx1">
                    <a:lumMod val="50000"/>
                    <a:lumOff val="50000"/>
                  </a:schemeClr>
                </a:solidFill>
              </a:defRPr>
            </a:lvl4pPr>
            <a:lvl5pPr>
              <a:buClr>
                <a:srgbClr val="943F99"/>
              </a:buClr>
              <a:defRPr>
                <a:solidFill>
                  <a:schemeClr val="tx1">
                    <a:lumMod val="50000"/>
                    <a:lumOff val="50000"/>
                  </a:schemeClr>
                </a:solidFill>
              </a:defRPr>
            </a:lvl5pPr>
          </a:lstStyle>
          <a:p>
            <a:pPr lvl="0"/>
            <a:r>
              <a:rPr lang="en-US"/>
              <a:t>First level </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3A43774D-FB0F-D4C0-BF09-54A43381D2F3}"/>
              </a:ext>
            </a:extLst>
          </p:cNvPr>
          <p:cNvSpPr>
            <a:spLocks noGrp="1"/>
          </p:cNvSpPr>
          <p:nvPr>
            <p:ph type="title" hasCustomPrompt="1"/>
          </p:nvPr>
        </p:nvSpPr>
        <p:spPr>
          <a:xfrm>
            <a:off x="429689" y="251114"/>
            <a:ext cx="8303785" cy="415636"/>
          </a:xfrm>
          <a:prstGeom prst="rect">
            <a:avLst/>
          </a:prstGeom>
        </p:spPr>
        <p:txBody>
          <a:bodyPr/>
          <a:lstStyle>
            <a:lvl1pPr>
              <a:defRPr>
                <a:solidFill>
                  <a:srgbClr val="943F99"/>
                </a:solidFill>
              </a:defRPr>
            </a:lvl1pPr>
          </a:lstStyle>
          <a:p>
            <a:r>
              <a:rPr lang="en-US"/>
              <a:t>CONTENT HEADLINE GOES HERE</a:t>
            </a:r>
          </a:p>
        </p:txBody>
      </p:sp>
      <p:pic>
        <p:nvPicPr>
          <p:cNvPr id="2" name="Picture 1">
            <a:extLst>
              <a:ext uri="{FF2B5EF4-FFF2-40B4-BE49-F238E27FC236}">
                <a16:creationId xmlns:a16="http://schemas.microsoft.com/office/drawing/2014/main" id="{B754C492-829E-0FDF-DCE5-4F7BCE9607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 y="4748628"/>
            <a:ext cx="9143984" cy="409073"/>
          </a:xfrm>
          <a:prstGeom prst="rect">
            <a:avLst/>
          </a:prstGeom>
        </p:spPr>
      </p:pic>
      <p:sp>
        <p:nvSpPr>
          <p:cNvPr id="3" name="Rectangle 2">
            <a:extLst>
              <a:ext uri="{FF2B5EF4-FFF2-40B4-BE49-F238E27FC236}">
                <a16:creationId xmlns:a16="http://schemas.microsoft.com/office/drawing/2014/main" id="{09D4930D-27ED-592F-19E1-59C2DEB6A21F}"/>
              </a:ext>
            </a:extLst>
          </p:cNvPr>
          <p:cNvSpPr/>
          <p:nvPr userDrawn="1"/>
        </p:nvSpPr>
        <p:spPr>
          <a:xfrm>
            <a:off x="0" y="4748628"/>
            <a:ext cx="9144000" cy="415636"/>
          </a:xfrm>
          <a:prstGeom prst="rect">
            <a:avLst/>
          </a:prstGeom>
          <a:solidFill>
            <a:srgbClr val="12B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AF4BC939-0B13-E4B4-1332-6DF228D18A4B}"/>
              </a:ext>
            </a:extLst>
          </p:cNvPr>
          <p:cNvCxnSpPr/>
          <p:nvPr userDrawn="1"/>
        </p:nvCxnSpPr>
        <p:spPr>
          <a:xfrm>
            <a:off x="524435" y="742950"/>
            <a:ext cx="8095129" cy="0"/>
          </a:xfrm>
          <a:prstGeom prst="line">
            <a:avLst/>
          </a:prstGeom>
          <a:ln w="19050">
            <a:solidFill>
              <a:srgbClr val="943F9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2674CB8-3FF7-907A-9BA6-1CD8F2D69E9C}"/>
              </a:ext>
            </a:extLst>
          </p:cNvPr>
          <p:cNvPicPr>
            <a:picLocks noChangeAspect="1"/>
          </p:cNvPicPr>
          <p:nvPr userDrawn="1"/>
        </p:nvPicPr>
        <p:blipFill>
          <a:blip r:embed="rId3"/>
          <a:stretch>
            <a:fillRect/>
          </a:stretch>
        </p:blipFill>
        <p:spPr>
          <a:xfrm>
            <a:off x="429689" y="4787114"/>
            <a:ext cx="779929" cy="332099"/>
          </a:xfrm>
          <a:prstGeom prst="rect">
            <a:avLst/>
          </a:prstGeom>
        </p:spPr>
      </p:pic>
      <p:pic>
        <p:nvPicPr>
          <p:cNvPr id="10" name="Picture 9">
            <a:extLst>
              <a:ext uri="{FF2B5EF4-FFF2-40B4-BE49-F238E27FC236}">
                <a16:creationId xmlns:a16="http://schemas.microsoft.com/office/drawing/2014/main" id="{26959309-D53A-D93C-6669-F181B77C41BC}"/>
              </a:ext>
            </a:extLst>
          </p:cNvPr>
          <p:cNvPicPr>
            <a:picLocks noChangeAspect="1"/>
          </p:cNvPicPr>
          <p:nvPr userDrawn="1"/>
        </p:nvPicPr>
        <p:blipFill>
          <a:blip r:embed="rId4"/>
          <a:stretch>
            <a:fillRect/>
          </a:stretch>
        </p:blipFill>
        <p:spPr>
          <a:xfrm>
            <a:off x="7730174" y="4858481"/>
            <a:ext cx="1003300" cy="189365"/>
          </a:xfrm>
          <a:prstGeom prst="rect">
            <a:avLst/>
          </a:prstGeom>
        </p:spPr>
      </p:pic>
      <p:sp>
        <p:nvSpPr>
          <p:cNvPr id="8" name="TextBox 7">
            <a:extLst>
              <a:ext uri="{FF2B5EF4-FFF2-40B4-BE49-F238E27FC236}">
                <a16:creationId xmlns:a16="http://schemas.microsoft.com/office/drawing/2014/main" id="{FC0BFC67-5058-0B35-1D46-7319E4DCBD9F}"/>
              </a:ext>
            </a:extLst>
          </p:cNvPr>
          <p:cNvSpPr txBox="1"/>
          <p:nvPr userDrawn="1"/>
        </p:nvSpPr>
        <p:spPr>
          <a:xfrm>
            <a:off x="1333500" y="4773842"/>
            <a:ext cx="6337300" cy="169277"/>
          </a:xfrm>
          <a:prstGeom prst="rect">
            <a:avLst/>
          </a:prstGeom>
          <a:noFill/>
        </p:spPr>
        <p:txBody>
          <a:bodyPr wrap="square" rtlCol="0">
            <a:spAutoFit/>
          </a:bodyPr>
          <a:lstStyle/>
          <a:p>
            <a:endParaRPr lang="en-US" sz="500"/>
          </a:p>
        </p:txBody>
      </p:sp>
      <p:sp>
        <p:nvSpPr>
          <p:cNvPr id="9" name="Content Placeholder 3">
            <a:extLst>
              <a:ext uri="{FF2B5EF4-FFF2-40B4-BE49-F238E27FC236}">
                <a16:creationId xmlns:a16="http://schemas.microsoft.com/office/drawing/2014/main" id="{91D1C38E-7D49-EFA3-8E97-8D728CDE3CE3}"/>
              </a:ext>
            </a:extLst>
          </p:cNvPr>
          <p:cNvSpPr>
            <a:spLocks noGrp="1"/>
          </p:cNvSpPr>
          <p:nvPr>
            <p:ph sz="quarter" idx="11" hasCustomPrompt="1"/>
          </p:nvPr>
        </p:nvSpPr>
        <p:spPr>
          <a:xfrm>
            <a:off x="1279470" y="4824829"/>
            <a:ext cx="8294203" cy="191493"/>
          </a:xfrm>
          <a:prstGeom prst="rect">
            <a:avLst/>
          </a:prstGeom>
        </p:spPr>
        <p:txBody>
          <a:bodyPr/>
          <a:lstStyle>
            <a:lvl1pPr>
              <a:buClr>
                <a:schemeClr val="accent1"/>
              </a:buClr>
              <a:defRPr sz="800">
                <a:solidFill>
                  <a:schemeClr val="bg2"/>
                </a:solidFill>
              </a:defRPr>
            </a:lvl1pPr>
            <a:lvl2pPr>
              <a:buClr>
                <a:schemeClr val="accent1"/>
              </a:buClr>
              <a:defRPr>
                <a:solidFill>
                  <a:schemeClr val="tx1">
                    <a:lumMod val="50000"/>
                    <a:lumOff val="50000"/>
                  </a:schemeClr>
                </a:solidFill>
              </a:defRPr>
            </a:lvl2pPr>
            <a:lvl3pPr>
              <a:buClr>
                <a:schemeClr val="accent1"/>
              </a:buClr>
              <a:defRPr>
                <a:solidFill>
                  <a:schemeClr val="tx1">
                    <a:lumMod val="50000"/>
                    <a:lumOff val="50000"/>
                  </a:schemeClr>
                </a:solidFill>
              </a:defRPr>
            </a:lvl3pPr>
            <a:lvl4pPr>
              <a:buClr>
                <a:schemeClr val="accent1"/>
              </a:buClr>
              <a:defRPr>
                <a:solidFill>
                  <a:schemeClr val="tx1">
                    <a:lumMod val="50000"/>
                    <a:lumOff val="50000"/>
                  </a:schemeClr>
                </a:solidFill>
              </a:defRPr>
            </a:lvl4pPr>
            <a:lvl5pPr>
              <a:buClr>
                <a:schemeClr val="accent1"/>
              </a:buClr>
              <a:defRPr>
                <a:solidFill>
                  <a:schemeClr val="tx1">
                    <a:lumMod val="50000"/>
                    <a:lumOff val="50000"/>
                  </a:schemeClr>
                </a:solidFill>
              </a:defRPr>
            </a:lvl5pPr>
          </a:lstStyle>
          <a:p>
            <a:pPr lvl="0"/>
            <a:r>
              <a:rPr lang="en-US"/>
              <a:t>References</a:t>
            </a:r>
          </a:p>
        </p:txBody>
      </p:sp>
    </p:spTree>
    <p:extLst>
      <p:ext uri="{BB962C8B-B14F-4D97-AF65-F5344CB8AC3E}">
        <p14:creationId xmlns:p14="http://schemas.microsoft.com/office/powerpoint/2010/main" val="3737925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bg>
      <p:bgPr>
        <a:gradFill flip="none" rotWithShape="1">
          <a:gsLst>
            <a:gs pos="32000">
              <a:srgbClr val="3B2E90"/>
            </a:gs>
            <a:gs pos="100000">
              <a:srgbClr val="00AFAB"/>
            </a:gs>
          </a:gsLst>
          <a:lin ang="16200000" scaled="1"/>
          <a:tileRect/>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9A1055-8FF0-FC44-DE85-388C5B188BE9}"/>
              </a:ext>
            </a:extLst>
          </p:cNvPr>
          <p:cNvSpPr/>
          <p:nvPr userDrawn="1"/>
        </p:nvSpPr>
        <p:spPr>
          <a:xfrm>
            <a:off x="0" y="0"/>
            <a:ext cx="9144000" cy="5143500"/>
          </a:xfrm>
          <a:prstGeom prst="rect">
            <a:avLst/>
          </a:prstGeom>
          <a:gradFill>
            <a:gsLst>
              <a:gs pos="13000">
                <a:srgbClr val="3B2E90"/>
              </a:gs>
              <a:gs pos="100000">
                <a:srgbClr val="00AFAB"/>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724399" y="1047750"/>
            <a:ext cx="3876675" cy="2502274"/>
          </a:xfrm>
          <a:prstGeom prst="rect">
            <a:avLst/>
          </a:prstGeom>
        </p:spPr>
        <p:txBody>
          <a:bodyPr anchor="b">
            <a:noAutofit/>
          </a:bodyPr>
          <a:lstStyle>
            <a:lvl1pPr algn="r">
              <a:defRPr sz="3600" b="0" i="0" baseline="0">
                <a:solidFill>
                  <a:schemeClr val="bg2"/>
                </a:solidFill>
              </a:defRPr>
            </a:lvl1pPr>
          </a:lstStyle>
          <a:p>
            <a:r>
              <a:rPr lang="en-US"/>
              <a:t>TITLE HEADLINE GOES HERE</a:t>
            </a:r>
          </a:p>
        </p:txBody>
      </p:sp>
      <p:cxnSp>
        <p:nvCxnSpPr>
          <p:cNvPr id="5" name="Straight Connector 4">
            <a:extLst>
              <a:ext uri="{FF2B5EF4-FFF2-40B4-BE49-F238E27FC236}">
                <a16:creationId xmlns:a16="http://schemas.microsoft.com/office/drawing/2014/main" id="{DDD8D0B3-4E7D-1E0E-C72B-0F9C11B32F5E}"/>
              </a:ext>
            </a:extLst>
          </p:cNvPr>
          <p:cNvCxnSpPr/>
          <p:nvPr userDrawn="1"/>
        </p:nvCxnSpPr>
        <p:spPr>
          <a:xfrm>
            <a:off x="6961818" y="3936349"/>
            <a:ext cx="0" cy="73359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81B41BC-4FFD-D4D2-DA9C-D69DFE05E8B6}"/>
              </a:ext>
            </a:extLst>
          </p:cNvPr>
          <p:cNvPicPr>
            <a:picLocks noChangeAspect="1"/>
          </p:cNvPicPr>
          <p:nvPr userDrawn="1"/>
        </p:nvPicPr>
        <p:blipFill>
          <a:blip r:embed="rId2"/>
          <a:stretch>
            <a:fillRect/>
          </a:stretch>
        </p:blipFill>
        <p:spPr>
          <a:xfrm>
            <a:off x="7260901" y="3990408"/>
            <a:ext cx="1475311" cy="628197"/>
          </a:xfrm>
          <a:prstGeom prst="rect">
            <a:avLst/>
          </a:prstGeom>
        </p:spPr>
      </p:pic>
      <p:pic>
        <p:nvPicPr>
          <p:cNvPr id="12" name="Picture 11">
            <a:extLst>
              <a:ext uri="{FF2B5EF4-FFF2-40B4-BE49-F238E27FC236}">
                <a16:creationId xmlns:a16="http://schemas.microsoft.com/office/drawing/2014/main" id="{4D1E8CCA-B79C-9AA9-338F-BBE3495B4A27}"/>
              </a:ext>
            </a:extLst>
          </p:cNvPr>
          <p:cNvPicPr>
            <a:picLocks noChangeAspect="1"/>
          </p:cNvPicPr>
          <p:nvPr userDrawn="1"/>
        </p:nvPicPr>
        <p:blipFill>
          <a:blip r:embed="rId3"/>
          <a:stretch>
            <a:fillRect/>
          </a:stretch>
        </p:blipFill>
        <p:spPr>
          <a:xfrm>
            <a:off x="5311749" y="3990408"/>
            <a:ext cx="1350987" cy="630936"/>
          </a:xfrm>
          <a:prstGeom prst="rect">
            <a:avLst/>
          </a:prstGeom>
        </p:spPr>
      </p:pic>
      <p:pic>
        <p:nvPicPr>
          <p:cNvPr id="13" name="Picture 12">
            <a:extLst>
              <a:ext uri="{FF2B5EF4-FFF2-40B4-BE49-F238E27FC236}">
                <a16:creationId xmlns:a16="http://schemas.microsoft.com/office/drawing/2014/main" id="{E7DFF1C5-F43B-2A0E-EE45-F6C9EF203104}"/>
              </a:ext>
            </a:extLst>
          </p:cNvPr>
          <p:cNvPicPr>
            <a:picLocks noChangeAspect="1"/>
          </p:cNvPicPr>
          <p:nvPr userDrawn="1"/>
        </p:nvPicPr>
        <p:blipFill>
          <a:blip r:embed="rId4"/>
          <a:stretch>
            <a:fillRect/>
          </a:stretch>
        </p:blipFill>
        <p:spPr>
          <a:xfrm>
            <a:off x="7264701" y="271645"/>
            <a:ext cx="1336373" cy="252230"/>
          </a:xfrm>
          <a:prstGeom prst="rect">
            <a:avLst/>
          </a:prstGeom>
        </p:spPr>
      </p:pic>
      <p:pic>
        <p:nvPicPr>
          <p:cNvPr id="4" name="Graphic 3">
            <a:extLst>
              <a:ext uri="{FF2B5EF4-FFF2-40B4-BE49-F238E27FC236}">
                <a16:creationId xmlns:a16="http://schemas.microsoft.com/office/drawing/2014/main" id="{EEA5BAD5-9A7E-A5F7-A84A-9495D1FB5013}"/>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6831" t="3969" r="-1597" b="6596"/>
          <a:stretch/>
        </p:blipFill>
        <p:spPr>
          <a:xfrm>
            <a:off x="0" y="0"/>
            <a:ext cx="4380367" cy="5143500"/>
          </a:xfrm>
          <a:prstGeom prst="rect">
            <a:avLst/>
          </a:prstGeom>
        </p:spPr>
      </p:pic>
    </p:spTree>
    <p:extLst>
      <p:ext uri="{BB962C8B-B14F-4D97-AF65-F5344CB8AC3E}">
        <p14:creationId xmlns:p14="http://schemas.microsoft.com/office/powerpoint/2010/main" val="402156807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Header iS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4F6262-0B60-BC2C-2A5B-F1E7B168CDCE}"/>
              </a:ext>
            </a:extLst>
          </p:cNvPr>
          <p:cNvSpPr/>
          <p:nvPr userDrawn="1"/>
        </p:nvSpPr>
        <p:spPr>
          <a:xfrm>
            <a:off x="0" y="0"/>
            <a:ext cx="9144000" cy="516255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blue text&#10;&#10;Description automatically generated">
            <a:extLst>
              <a:ext uri="{FF2B5EF4-FFF2-40B4-BE49-F238E27FC236}">
                <a16:creationId xmlns:a16="http://schemas.microsoft.com/office/drawing/2014/main" id="{5277B42A-ECE2-9BBD-C238-D58AB4296D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2187" y="395885"/>
            <a:ext cx="1272238" cy="541727"/>
          </a:xfrm>
          <a:prstGeom prst="rect">
            <a:avLst/>
          </a:prstGeom>
        </p:spPr>
      </p:pic>
      <p:pic>
        <p:nvPicPr>
          <p:cNvPr id="10" name="Picture 9" descr="A purple swirly circle with black background&#10;&#10;Description automatically generated">
            <a:extLst>
              <a:ext uri="{FF2B5EF4-FFF2-40B4-BE49-F238E27FC236}">
                <a16:creationId xmlns:a16="http://schemas.microsoft.com/office/drawing/2014/main" id="{F2B04DAD-05FB-A1B5-FBA0-D8E98E2AACC9}"/>
              </a:ext>
            </a:extLst>
          </p:cNvPr>
          <p:cNvPicPr>
            <a:picLocks noChangeAspect="1"/>
          </p:cNvPicPr>
          <p:nvPr userDrawn="1"/>
        </p:nvPicPr>
        <p:blipFill rotWithShape="1">
          <a:blip r:embed="rId3" cstate="screen">
            <a:alphaModFix amt="22000"/>
            <a:extLst>
              <a:ext uri="{28A0092B-C50C-407E-A947-70E740481C1C}">
                <a14:useLocalDpi xmlns:a14="http://schemas.microsoft.com/office/drawing/2010/main"/>
              </a:ext>
            </a:extLst>
          </a:blip>
          <a:srcRect/>
          <a:stretch/>
        </p:blipFill>
        <p:spPr>
          <a:xfrm>
            <a:off x="0" y="0"/>
            <a:ext cx="3912220" cy="5162549"/>
          </a:xfrm>
          <a:prstGeom prst="rect">
            <a:avLst/>
          </a:prstGeom>
        </p:spPr>
      </p:pic>
      <p:sp>
        <p:nvSpPr>
          <p:cNvPr id="4" name="Text Placeholder 3"/>
          <p:cNvSpPr>
            <a:spLocks noGrp="1"/>
          </p:cNvSpPr>
          <p:nvPr>
            <p:ph type="body" sz="quarter" idx="10" hasCustomPrompt="1"/>
          </p:nvPr>
        </p:nvSpPr>
        <p:spPr>
          <a:xfrm>
            <a:off x="3352800" y="1504950"/>
            <a:ext cx="5105400" cy="1524000"/>
          </a:xfrm>
          <a:prstGeom prst="rect">
            <a:avLst/>
          </a:prstGeom>
        </p:spPr>
        <p:txBody>
          <a:bodyPr anchor="b">
            <a:noAutofit/>
          </a:bodyPr>
          <a:lstStyle>
            <a:lvl1pPr algn="r">
              <a:defRPr sz="3600" b="1" baseline="0">
                <a:solidFill>
                  <a:srgbClr val="632F92"/>
                </a:solidFill>
                <a:latin typeface="+mj-lt"/>
              </a:defRPr>
            </a:lvl1pPr>
          </a:lstStyle>
          <a:p>
            <a:pPr lvl="0"/>
            <a:r>
              <a:rPr lang="en-US"/>
              <a:t>SECTION HEADLINE GOES HERE</a:t>
            </a:r>
          </a:p>
        </p:txBody>
      </p:sp>
      <p:sp>
        <p:nvSpPr>
          <p:cNvPr id="6" name="Text Placeholder 5"/>
          <p:cNvSpPr>
            <a:spLocks noGrp="1"/>
          </p:cNvSpPr>
          <p:nvPr>
            <p:ph type="body" sz="quarter" idx="11" hasCustomPrompt="1"/>
          </p:nvPr>
        </p:nvSpPr>
        <p:spPr>
          <a:xfrm>
            <a:off x="5181600" y="3044190"/>
            <a:ext cx="3276600" cy="304800"/>
          </a:xfrm>
          <a:prstGeom prst="rect">
            <a:avLst/>
          </a:prstGeom>
        </p:spPr>
        <p:txBody>
          <a:bodyPr anchor="ctr"/>
          <a:lstStyle>
            <a:lvl1pPr algn="r">
              <a:defRPr sz="1800" baseline="0">
                <a:solidFill>
                  <a:srgbClr val="12B5B2"/>
                </a:solidFill>
              </a:defRPr>
            </a:lvl1pPr>
          </a:lstStyle>
          <a:p>
            <a:pPr lvl="0"/>
            <a:r>
              <a:rPr lang="en-US"/>
              <a:t>Subhead Will Go Here</a:t>
            </a:r>
          </a:p>
        </p:txBody>
      </p:sp>
    </p:spTree>
    <p:extLst>
      <p:ext uri="{BB962C8B-B14F-4D97-AF65-F5344CB8AC3E}">
        <p14:creationId xmlns:p14="http://schemas.microsoft.com/office/powerpoint/2010/main" val="1481709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BE134B-853A-22F3-53D0-7328B9490AF3}"/>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7" y="4748628"/>
            <a:ext cx="9143984" cy="409073"/>
          </a:xfrm>
          <a:prstGeom prst="rect">
            <a:avLst/>
          </a:prstGeom>
        </p:spPr>
      </p:pic>
      <p:sp>
        <p:nvSpPr>
          <p:cNvPr id="7" name="Rectangle 6">
            <a:extLst>
              <a:ext uri="{FF2B5EF4-FFF2-40B4-BE49-F238E27FC236}">
                <a16:creationId xmlns:a16="http://schemas.microsoft.com/office/drawing/2014/main" id="{FD40A384-D29D-BF97-0961-B59B82043B58}"/>
              </a:ext>
            </a:extLst>
          </p:cNvPr>
          <p:cNvSpPr/>
          <p:nvPr userDrawn="1"/>
        </p:nvSpPr>
        <p:spPr>
          <a:xfrm>
            <a:off x="0" y="4748628"/>
            <a:ext cx="9144000" cy="409068"/>
          </a:xfrm>
          <a:prstGeom prst="rect">
            <a:avLst/>
          </a:prstGeom>
          <a:solidFill>
            <a:srgbClr val="12B5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267D220-7AD7-16A4-4F28-A273978B224D}"/>
              </a:ext>
            </a:extLst>
          </p:cNvPr>
          <p:cNvCxnSpPr/>
          <p:nvPr userDrawn="1"/>
        </p:nvCxnSpPr>
        <p:spPr>
          <a:xfrm>
            <a:off x="524435" y="742950"/>
            <a:ext cx="809512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665124C-15B3-585C-453D-D6DC26281878}"/>
              </a:ext>
            </a:extLst>
          </p:cNvPr>
          <p:cNvPicPr>
            <a:picLocks noChangeAspect="1"/>
          </p:cNvPicPr>
          <p:nvPr userDrawn="1"/>
        </p:nvPicPr>
        <p:blipFill>
          <a:blip r:embed="rId24"/>
          <a:stretch>
            <a:fillRect/>
          </a:stretch>
        </p:blipFill>
        <p:spPr>
          <a:xfrm>
            <a:off x="7730174" y="4858481"/>
            <a:ext cx="1003300" cy="189365"/>
          </a:xfrm>
          <a:prstGeom prst="rect">
            <a:avLst/>
          </a:prstGeom>
        </p:spPr>
      </p:pic>
      <p:sp>
        <p:nvSpPr>
          <p:cNvPr id="2" name="TextBox 1">
            <a:extLst>
              <a:ext uri="{FF2B5EF4-FFF2-40B4-BE49-F238E27FC236}">
                <a16:creationId xmlns:a16="http://schemas.microsoft.com/office/drawing/2014/main" id="{79412C2A-3E20-24AE-1CC8-D63EDD0234A4}"/>
              </a:ext>
            </a:extLst>
          </p:cNvPr>
          <p:cNvSpPr txBox="1"/>
          <p:nvPr userDrawn="1"/>
        </p:nvSpPr>
        <p:spPr>
          <a:xfrm>
            <a:off x="439271" y="4773842"/>
            <a:ext cx="6450720" cy="169277"/>
          </a:xfrm>
          <a:prstGeom prst="rect">
            <a:avLst/>
          </a:prstGeom>
          <a:noFill/>
        </p:spPr>
        <p:txBody>
          <a:bodyPr wrap="square" rtlCol="0">
            <a:spAutoFit/>
          </a:bodyPr>
          <a:lstStyle/>
          <a:p>
            <a:endParaRPr lang="en-US" sz="500">
              <a:solidFill>
                <a:schemeClr val="bg2"/>
              </a:solidFill>
            </a:endParaRPr>
          </a:p>
        </p:txBody>
      </p:sp>
    </p:spTree>
    <p:extLst>
      <p:ext uri="{BB962C8B-B14F-4D97-AF65-F5344CB8AC3E}">
        <p14:creationId xmlns:p14="http://schemas.microsoft.com/office/powerpoint/2010/main" val="1527919810"/>
      </p:ext>
    </p:extLst>
  </p:cSld>
  <p:clrMap bg1="lt1" tx1="dk1" bg2="lt2" tx2="dk2" accent1="accent1" accent2="accent2" accent3="accent3" accent4="accent4" accent5="accent5" accent6="accent6" hlink="hlink" folHlink="folHlink"/>
  <p:sldLayoutIdLst>
    <p:sldLayoutId id="2147483655" r:id="rId1"/>
    <p:sldLayoutId id="2147483676" r:id="rId2"/>
    <p:sldLayoutId id="2147483666" r:id="rId3"/>
    <p:sldLayoutId id="2147483677" r:id="rId4"/>
    <p:sldLayoutId id="2147483667" r:id="rId5"/>
    <p:sldLayoutId id="2147483678" r:id="rId6"/>
    <p:sldLayoutId id="2147483668" r:id="rId7"/>
    <p:sldLayoutId id="2147483680" r:id="rId8"/>
    <p:sldLayoutId id="2147483663" r:id="rId9"/>
    <p:sldLayoutId id="2147483670" r:id="rId10"/>
    <p:sldLayoutId id="2147483697" r:id="rId11"/>
    <p:sldLayoutId id="2147483698" r:id="rId12"/>
    <p:sldLayoutId id="2147483682" r:id="rId13"/>
    <p:sldLayoutId id="2147483683" r:id="rId14"/>
    <p:sldLayoutId id="2147483684" r:id="rId15"/>
    <p:sldLayoutId id="2147483685" r:id="rId16"/>
    <p:sldLayoutId id="2147483686" r:id="rId17"/>
    <p:sldLayoutId id="2147483689" r:id="rId18"/>
    <p:sldLayoutId id="2147483692" r:id="rId19"/>
    <p:sldLayoutId id="2147483695" r:id="rId20"/>
    <p:sldLayoutId id="2147483699" r:id="rId21"/>
  </p:sldLayoutIdLst>
  <p:hf hdr="0" ftr="0" dt="0"/>
  <p:txStyles>
    <p:titleStyle>
      <a:lvl1pPr algn="l" defTabSz="914400" rtl="0" eaLnBrk="1" latinLnBrk="0" hangingPunct="1">
        <a:spcBef>
          <a:spcPct val="0"/>
        </a:spcBef>
        <a:buNone/>
        <a:defRPr sz="2400" b="0" kern="1200" baseline="0">
          <a:solidFill>
            <a:srgbClr val="008896"/>
          </a:solidFill>
          <a:latin typeface="Lato Black" panose="020F0502020204030203" pitchFamily="34" charset="0"/>
          <a:ea typeface="+mj-ea"/>
          <a:cs typeface="Arial" panose="020B0604020202020204" pitchFamily="34" charset="0"/>
        </a:defRPr>
      </a:lvl1pPr>
    </p:titleStyle>
    <p:bodyStyle>
      <a:lvl1pPr marL="0" indent="0" algn="l" defTabSz="914400" rtl="0" eaLnBrk="1" latinLnBrk="0" hangingPunct="1">
        <a:spcBef>
          <a:spcPct val="20000"/>
        </a:spcBef>
        <a:buFont typeface="Arial" panose="020B0604020202020204" pitchFamily="34" charset="0"/>
        <a:buNone/>
        <a:defRPr lang="en-US" sz="1600" b="0" i="0" u="none" strike="noStrike" kern="1200" baseline="0" smtClean="0">
          <a:solidFill>
            <a:srgbClr val="58595B"/>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Clr>
          <a:srgbClr val="008896"/>
        </a:buClr>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3pPr>
      <a:lvl4pPr marL="1371600" indent="-228600" algn="l" defTabSz="914400" rtl="0" eaLnBrk="1" latinLnBrk="0" hangingPunct="1">
        <a:spcBef>
          <a:spcPct val="20000"/>
        </a:spcBef>
        <a:buClr>
          <a:srgbClr val="008896"/>
        </a:buClr>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4pPr>
      <a:lvl5pPr marL="1828800" indent="-228600" algn="l" defTabSz="914400" rtl="0" eaLnBrk="1" latinLnBrk="0" hangingPunct="1">
        <a:spcBef>
          <a:spcPct val="20000"/>
        </a:spcBef>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www.idosetrhcp.com/wp-content/uploads/2023/12/iDose-TR-Prescribing-Information.pdf"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www.fda.gov/medwatch"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glaukos.com/glaucoma/istent-infinite-clinical-data/" TargetMode="External"/><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oleObject" Target="../embeddings/oleObject1.bin"/><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7C3B8-3E97-368E-05FC-FE4D2D68FC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44DBB7-03B4-06D2-9922-F0693E581527}"/>
              </a:ext>
            </a:extLst>
          </p:cNvPr>
          <p:cNvSpPr>
            <a:spLocks noGrp="1"/>
          </p:cNvSpPr>
          <p:nvPr>
            <p:ph type="ctrTitle"/>
          </p:nvPr>
        </p:nvSpPr>
        <p:spPr/>
        <p:txBody>
          <a:bodyPr lIns="91440" tIns="45720" rIns="91440" bIns="45720" anchor="b">
            <a:noAutofit/>
          </a:bodyPr>
          <a:lstStyle/>
          <a:p>
            <a:r>
              <a:rPr lang="en-US" sz="2800" b="1">
                <a:latin typeface="+mj-lt"/>
                <a:ea typeface="Lato"/>
                <a:cs typeface="Lato"/>
              </a:rPr>
              <a:t>Introducing the Catalysts for the Interventional Glaucoma Revolution</a:t>
            </a:r>
            <a:endParaRPr lang="en-US" sz="3200">
              <a:ea typeface="Lato Black"/>
              <a:cs typeface="Arial"/>
            </a:endParaRPr>
          </a:p>
        </p:txBody>
      </p:sp>
    </p:spTree>
    <p:extLst>
      <p:ext uri="{BB962C8B-B14F-4D97-AF65-F5344CB8AC3E}">
        <p14:creationId xmlns:p14="http://schemas.microsoft.com/office/powerpoint/2010/main" val="3274346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p:txBody>
          <a:bodyPr/>
          <a:lstStyle/>
          <a:p>
            <a:r>
              <a:rPr lang="en-US"/>
              <a:t>The Benefits of Interventional Glaucoma</a:t>
            </a:r>
          </a:p>
        </p:txBody>
      </p:sp>
      <p:sp>
        <p:nvSpPr>
          <p:cNvPr id="3" name="Content Placeholder 2">
            <a:extLst>
              <a:ext uri="{FF2B5EF4-FFF2-40B4-BE49-F238E27FC236}">
                <a16:creationId xmlns:a16="http://schemas.microsoft.com/office/drawing/2014/main" id="{889EB097-5E29-B04E-413F-AF64637FA9F5}"/>
              </a:ext>
            </a:extLst>
          </p:cNvPr>
          <p:cNvSpPr>
            <a:spLocks noGrp="1"/>
          </p:cNvSpPr>
          <p:nvPr>
            <p:ph sz="quarter" idx="10"/>
          </p:nvPr>
        </p:nvSpPr>
        <p:spPr>
          <a:xfrm>
            <a:off x="439271" y="947188"/>
            <a:ext cx="7379203" cy="3716251"/>
          </a:xfrm>
        </p:spPr>
        <p:txBody>
          <a:bodyPr/>
          <a:lstStyle/>
          <a:p>
            <a:pPr marL="0" indent="0">
              <a:buNone/>
            </a:pPr>
            <a:r>
              <a:rPr lang="en-US" sz="1200" b="1" dirty="0">
                <a:solidFill>
                  <a:schemeClr val="accent4"/>
                </a:solidFill>
                <a:latin typeface="Arial"/>
                <a:ea typeface="+mn-lt"/>
                <a:cs typeface="Arial"/>
              </a:rPr>
              <a:t>24/7 Patient Adherence</a:t>
            </a:r>
            <a:r>
              <a:rPr lang="en-US" sz="1200" baseline="30000" dirty="0">
                <a:solidFill>
                  <a:schemeClr val="accent4"/>
                </a:solidFill>
                <a:latin typeface="Arial"/>
                <a:ea typeface="+mn-lt"/>
                <a:cs typeface="Arial"/>
              </a:rPr>
              <a:t>1</a:t>
            </a:r>
            <a:endParaRPr lang="en-US" sz="1200" baseline="30000" dirty="0">
              <a:solidFill>
                <a:schemeClr val="accent4"/>
              </a:solidFill>
              <a:latin typeface="Aptos" panose="02110004020202020204"/>
              <a:ea typeface="+mn-lt"/>
              <a:cs typeface="Arial"/>
            </a:endParaRPr>
          </a:p>
          <a:p>
            <a:pPr lvl="1">
              <a:buSzPct val="70000"/>
              <a:buFont typeface="Wingdings" pitchFamily="2" charset="2"/>
              <a:buChar char="ü"/>
            </a:pPr>
            <a:r>
              <a:rPr lang="en-US" sz="1100" dirty="0">
                <a:latin typeface="Arial"/>
                <a:ea typeface="+mn-lt"/>
                <a:cs typeface="Arial"/>
              </a:rPr>
              <a:t>Puts providers back in control of treatment, reducing failed treatment that stems from patient nonadherence and noncompliance</a:t>
            </a:r>
          </a:p>
          <a:p>
            <a:pPr lvl="1">
              <a:buSzPct val="70000"/>
              <a:buFont typeface="Wingdings" pitchFamily="2" charset="2"/>
              <a:buChar char="ü"/>
            </a:pPr>
            <a:r>
              <a:rPr lang="en-US" sz="1100" dirty="0">
                <a:latin typeface="Arial"/>
                <a:ea typeface="+mn-lt"/>
                <a:cs typeface="Arial"/>
              </a:rPr>
              <a:t>Fewer adverse reactions and improved quality of life for patients</a:t>
            </a:r>
          </a:p>
          <a:p>
            <a:pPr lvl="1"/>
            <a:endParaRPr lang="en-US" sz="1200" dirty="0"/>
          </a:p>
          <a:p>
            <a:pPr marL="0" indent="0">
              <a:buNone/>
            </a:pPr>
            <a:r>
              <a:rPr lang="en-US" sz="1200" b="1" dirty="0">
                <a:solidFill>
                  <a:schemeClr val="accent4"/>
                </a:solidFill>
                <a:latin typeface="Arial"/>
                <a:ea typeface="+mn-lt"/>
                <a:cs typeface="Arial"/>
              </a:rPr>
              <a:t>Fewer complications than complicated surgeries</a:t>
            </a:r>
            <a:r>
              <a:rPr lang="en-US" sz="1200" b="1" baseline="30000" dirty="0">
                <a:solidFill>
                  <a:schemeClr val="accent4"/>
                </a:solidFill>
                <a:latin typeface="Arial"/>
                <a:ea typeface="+mn-lt"/>
                <a:cs typeface="Arial"/>
              </a:rPr>
              <a:t>2</a:t>
            </a:r>
            <a:r>
              <a:rPr lang="en-US" sz="1200" b="1" dirty="0">
                <a:solidFill>
                  <a:schemeClr val="accent4"/>
                </a:solidFill>
                <a:latin typeface="Arial"/>
                <a:ea typeface="+mn-lt"/>
                <a:cs typeface="Arial"/>
              </a:rPr>
              <a:t> </a:t>
            </a:r>
            <a:endParaRPr lang="en-US" sz="1200" b="1" dirty="0">
              <a:solidFill>
                <a:schemeClr val="accent4"/>
              </a:solidFill>
            </a:endParaRPr>
          </a:p>
          <a:p>
            <a:pPr lvl="1">
              <a:buSzPct val="70000"/>
              <a:buFont typeface="Wingdings" pitchFamily="2" charset="2"/>
              <a:buChar char="ü"/>
            </a:pPr>
            <a:r>
              <a:rPr lang="en-US" sz="1100" dirty="0">
                <a:latin typeface="Arial"/>
                <a:ea typeface="+mn-lt"/>
                <a:cs typeface="Arial"/>
              </a:rPr>
              <a:t>Straightforward, safer, minimally invasive procedures with lower risk than complicated surgeries</a:t>
            </a:r>
            <a:endParaRPr lang="en-US" sz="1100" baseline="30000" dirty="0">
              <a:latin typeface="Arial"/>
              <a:ea typeface="+mn-lt"/>
              <a:cs typeface="Arial"/>
            </a:endParaRPr>
          </a:p>
          <a:p>
            <a:pPr lvl="1">
              <a:buSzPct val="70000"/>
              <a:buFont typeface="Wingdings" pitchFamily="2" charset="2"/>
              <a:buChar char="ü"/>
            </a:pPr>
            <a:r>
              <a:rPr lang="en-US" sz="1100" dirty="0">
                <a:latin typeface="Arial"/>
                <a:ea typeface="+mn-lt"/>
                <a:cs typeface="Arial"/>
              </a:rPr>
              <a:t>Faster recovery times than invasive surgeries </a:t>
            </a:r>
            <a:endParaRPr lang="en-US" sz="1100" baseline="30000" dirty="0">
              <a:latin typeface="Arial"/>
              <a:ea typeface="+mn-lt"/>
              <a:cs typeface="Arial"/>
            </a:endParaRPr>
          </a:p>
          <a:p>
            <a:pPr marL="228600" lvl="1" indent="0">
              <a:buNone/>
            </a:pPr>
            <a:endParaRPr lang="en-US" sz="1200" baseline="30000" dirty="0">
              <a:latin typeface="Arial"/>
              <a:cs typeface="Arial"/>
            </a:endParaRPr>
          </a:p>
          <a:p>
            <a:pPr marL="0" indent="0">
              <a:buNone/>
            </a:pPr>
            <a:r>
              <a:rPr lang="en-US" sz="1200" b="1" dirty="0">
                <a:solidFill>
                  <a:schemeClr val="accent4"/>
                </a:solidFill>
                <a:latin typeface="Arial"/>
                <a:cs typeface="Arial"/>
              </a:rPr>
              <a:t>Patient benefit in disease-related outcomes</a:t>
            </a:r>
          </a:p>
          <a:p>
            <a:pPr lvl="1">
              <a:buSzPct val="70000"/>
              <a:buFont typeface="Wingdings" pitchFamily="2" charset="2"/>
              <a:buChar char="ü"/>
            </a:pPr>
            <a:r>
              <a:rPr lang="en-US" sz="1100" dirty="0">
                <a:latin typeface="Arial"/>
                <a:cs typeface="Arial"/>
              </a:rPr>
              <a:t>Helps to mitigate glaucoma progression and improves outcomes for the long term</a:t>
            </a:r>
          </a:p>
          <a:p>
            <a:pPr lvl="1">
              <a:buSzPct val="70000"/>
              <a:buFont typeface="Wingdings" pitchFamily="2" charset="2"/>
              <a:buChar char="ü"/>
            </a:pPr>
            <a:r>
              <a:rPr lang="en-US" sz="1100" dirty="0">
                <a:latin typeface="Arial"/>
                <a:cs typeface="Arial"/>
              </a:rPr>
              <a:t>Stable and sustained IOP control with consistent medication delivery</a:t>
            </a:r>
            <a:endParaRPr lang="en-US" sz="1100" baseline="30000" dirty="0">
              <a:latin typeface="Arial"/>
              <a:cs typeface="Arial"/>
            </a:endParaRPr>
          </a:p>
          <a:p>
            <a:pPr lvl="1">
              <a:buSzPct val="70000"/>
              <a:buFont typeface="Wingdings" pitchFamily="2" charset="2"/>
              <a:buChar char="ü"/>
            </a:pPr>
            <a:endParaRPr lang="en-US" sz="1100" dirty="0">
              <a:latin typeface="Arial"/>
              <a:cs typeface="Arial"/>
            </a:endParaRPr>
          </a:p>
          <a:p>
            <a:pPr marL="0" indent="0">
              <a:buNone/>
            </a:pPr>
            <a:r>
              <a:rPr lang="en-US" sz="1200" b="1" dirty="0">
                <a:solidFill>
                  <a:schemeClr val="accent4"/>
                </a:solidFill>
                <a:latin typeface="Arial"/>
                <a:cs typeface="Arial"/>
              </a:rPr>
              <a:t>Streamlined process and staff benefits thanks to fewer drops</a:t>
            </a:r>
          </a:p>
          <a:p>
            <a:pPr lvl="1">
              <a:buSzPct val="70000"/>
              <a:buFont typeface="Wingdings" pitchFamily="2" charset="2"/>
              <a:buChar char="ü"/>
            </a:pPr>
            <a:r>
              <a:rPr lang="en-US" sz="1100" dirty="0">
                <a:latin typeface="Arial"/>
                <a:cs typeface="Arial"/>
              </a:rPr>
              <a:t>Elimination of prior authorizations, refill requests, and other prescription challenges</a:t>
            </a:r>
          </a:p>
          <a:p>
            <a:pPr lvl="1"/>
            <a:endParaRPr lang="en-US" sz="1200" dirty="0">
              <a:latin typeface="Arial"/>
              <a:cs typeface="Arial"/>
            </a:endParaRPr>
          </a:p>
          <a:p>
            <a:endParaRPr lang="en-US" sz="1200" dirty="0">
              <a:latin typeface="Arial"/>
              <a:cs typeface="Arial"/>
            </a:endParaRPr>
          </a:p>
          <a:p>
            <a:endParaRPr lang="en-US" sz="1200" dirty="0"/>
          </a:p>
        </p:txBody>
      </p:sp>
      <p:sp>
        <p:nvSpPr>
          <p:cNvPr id="5" name="Content Placeholder 3">
            <a:extLst>
              <a:ext uri="{FF2B5EF4-FFF2-40B4-BE49-F238E27FC236}">
                <a16:creationId xmlns:a16="http://schemas.microsoft.com/office/drawing/2014/main" id="{B781AF60-28C2-DE8E-C6E0-D1ACE744E5E6}"/>
              </a:ext>
            </a:extLst>
          </p:cNvPr>
          <p:cNvSpPr txBox="1">
            <a:spLocks/>
          </p:cNvSpPr>
          <p:nvPr/>
        </p:nvSpPr>
        <p:spPr>
          <a:xfrm>
            <a:off x="424897" y="4767274"/>
            <a:ext cx="7276997" cy="413658"/>
          </a:xfrm>
          <a:prstGeom prst="rect">
            <a:avLst/>
          </a:prstGeom>
        </p:spPr>
        <p:txBody>
          <a:bodyPr/>
          <a:lstStyle>
            <a:lvl1pPr marL="0" indent="0" algn="l" defTabSz="914400" rtl="0" eaLnBrk="1" latinLnBrk="0" hangingPunct="1">
              <a:spcBef>
                <a:spcPct val="20000"/>
              </a:spcBef>
              <a:buClr>
                <a:schemeClr val="accent1"/>
              </a:buClr>
              <a:buFont typeface="Arial" panose="020B0604020202020204" pitchFamily="34" charset="0"/>
              <a:buNone/>
              <a:defRPr lang="en-US" sz="800" b="0" i="0" u="none" strike="noStrike" kern="1200" baseline="0">
                <a:solidFill>
                  <a:schemeClr val="bg2"/>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3716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8288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500">
                <a:solidFill>
                  <a:schemeClr val="bg2"/>
                </a:solidFill>
              </a:rPr>
              <a:t>1. </a:t>
            </a:r>
            <a:r>
              <a:rPr lang="en-US" sz="500" err="1">
                <a:solidFill>
                  <a:schemeClr val="bg2"/>
                </a:solidFill>
              </a:rPr>
              <a:t>Berdahl</a:t>
            </a:r>
            <a:r>
              <a:rPr lang="en-US" sz="500">
                <a:solidFill>
                  <a:schemeClr val="bg2"/>
                </a:solidFill>
              </a:rPr>
              <a:t> JP, et al. Efficacy and Safety of the </a:t>
            </a:r>
            <a:r>
              <a:rPr lang="en-US" sz="500" err="1">
                <a:solidFill>
                  <a:schemeClr val="bg2"/>
                </a:solidFill>
              </a:rPr>
              <a:t>Travoprost</a:t>
            </a:r>
            <a:r>
              <a:rPr lang="en-US" sz="500">
                <a:solidFill>
                  <a:schemeClr val="bg2"/>
                </a:solidFill>
              </a:rPr>
              <a:t> Intraocular Implant in Reducing Topical Lowering Medication Burden in Patients with Open-Angle Glaucoma or Ocular Hypertension. Drugs. 2024;84(1):83-97. doi:10.1007/s40265-023-01973-7</a:t>
            </a:r>
          </a:p>
          <a:p>
            <a:r>
              <a:rPr lang="en-US" sz="500">
                <a:solidFill>
                  <a:schemeClr val="bg2"/>
                </a:solidFill>
              </a:rPr>
              <a:t>2. Balas M, Mathew DJ. Minimally Invasive Glaucoma Surgery: A Review of the Literature. Vision (Basel). 2023;7(3):54. Published 2023 Aug 21. doi:10.3390/vision7030054</a:t>
            </a:r>
          </a:p>
          <a:p>
            <a:endParaRPr lang="en-US" sz="500" b="1">
              <a:solidFill>
                <a:schemeClr val="bg2"/>
              </a:solidFill>
            </a:endParaRPr>
          </a:p>
        </p:txBody>
      </p:sp>
    </p:spTree>
    <p:extLst>
      <p:ext uri="{BB962C8B-B14F-4D97-AF65-F5344CB8AC3E}">
        <p14:creationId xmlns:p14="http://schemas.microsoft.com/office/powerpoint/2010/main" val="3044491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p:txBody>
          <a:bodyPr lIns="91440" tIns="45720" rIns="91440" bIns="45720" anchor="t"/>
          <a:lstStyle/>
          <a:p>
            <a:r>
              <a:rPr lang="en-US">
                <a:cs typeface="Arial"/>
              </a:rPr>
              <a:t>What </a:t>
            </a:r>
            <a:r>
              <a:rPr lang="en-US" b="1">
                <a:cs typeface="Arial"/>
              </a:rPr>
              <a:t>Could</a:t>
            </a:r>
            <a:r>
              <a:rPr lang="en-US">
                <a:cs typeface="Arial"/>
              </a:rPr>
              <a:t> This Mean for You?</a:t>
            </a:r>
          </a:p>
        </p:txBody>
      </p:sp>
      <p:sp>
        <p:nvSpPr>
          <p:cNvPr id="3" name="Content Placeholder 2">
            <a:extLst>
              <a:ext uri="{FF2B5EF4-FFF2-40B4-BE49-F238E27FC236}">
                <a16:creationId xmlns:a16="http://schemas.microsoft.com/office/drawing/2014/main" id="{889EB097-5E29-B04E-413F-AF64637FA9F5}"/>
              </a:ext>
            </a:extLst>
          </p:cNvPr>
          <p:cNvSpPr>
            <a:spLocks noGrp="1"/>
          </p:cNvSpPr>
          <p:nvPr>
            <p:ph sz="quarter" idx="10"/>
          </p:nvPr>
        </p:nvSpPr>
        <p:spPr/>
        <p:txBody>
          <a:bodyPr lIns="91440" tIns="45720" rIns="91440" bIns="45720" anchor="t"/>
          <a:lstStyle/>
          <a:p>
            <a:pPr marL="514350" indent="-514350">
              <a:lnSpc>
                <a:spcPct val="120000"/>
              </a:lnSpc>
              <a:spcBef>
                <a:spcPts val="0"/>
              </a:spcBef>
              <a:spcAft>
                <a:spcPts val="1200"/>
              </a:spcAft>
              <a:buFont typeface="+mj-lt"/>
              <a:buAutoNum type="arabicParenR"/>
            </a:pPr>
            <a:r>
              <a:rPr lang="en-US" sz="1200" b="1">
                <a:solidFill>
                  <a:schemeClr val="accent6"/>
                </a:solidFill>
                <a:latin typeface="+mn-lt"/>
                <a:cs typeface="Arial"/>
              </a:rPr>
              <a:t>Fewer</a:t>
            </a:r>
            <a:r>
              <a:rPr lang="en-US" sz="1200" b="1">
                <a:latin typeface="+mn-lt"/>
                <a:cs typeface="Arial"/>
              </a:rPr>
              <a:t> </a:t>
            </a:r>
            <a:r>
              <a:rPr lang="en-US" sz="1200" b="1">
                <a:solidFill>
                  <a:schemeClr val="accent6"/>
                </a:solidFill>
                <a:latin typeface="+mn-lt"/>
                <a:cs typeface="Arial"/>
              </a:rPr>
              <a:t>requests </a:t>
            </a:r>
            <a:r>
              <a:rPr lang="en-US" sz="1200">
                <a:solidFill>
                  <a:schemeClr val="tx1">
                    <a:lumMod val="49000"/>
                    <a:lumOff val="51000"/>
                  </a:schemeClr>
                </a:solidFill>
                <a:latin typeface="+mn-lt"/>
                <a:cs typeface="Arial"/>
              </a:rPr>
              <a:t>for prescription eye drops</a:t>
            </a:r>
            <a:endParaRPr lang="en-US" sz="1200">
              <a:solidFill>
                <a:schemeClr val="tx1">
                  <a:lumMod val="49000"/>
                  <a:lumOff val="51000"/>
                </a:schemeClr>
              </a:solidFill>
            </a:endParaRPr>
          </a:p>
          <a:p>
            <a:pPr marL="514350" indent="-514350">
              <a:lnSpc>
                <a:spcPct val="120000"/>
              </a:lnSpc>
              <a:spcBef>
                <a:spcPts val="0"/>
              </a:spcBef>
              <a:spcAft>
                <a:spcPts val="1200"/>
              </a:spcAft>
              <a:buAutoNum type="arabicParenR"/>
            </a:pPr>
            <a:r>
              <a:rPr lang="en-US" sz="1200" b="1">
                <a:solidFill>
                  <a:schemeClr val="accent6"/>
                </a:solidFill>
                <a:latin typeface="+mn-lt"/>
                <a:cs typeface="Arial"/>
              </a:rPr>
              <a:t>Fewer</a:t>
            </a:r>
            <a:r>
              <a:rPr lang="en-US" sz="1200">
                <a:effectLst/>
                <a:latin typeface="+mn-lt"/>
                <a:cs typeface="Arial"/>
              </a:rPr>
              <a:t> prior authorization </a:t>
            </a:r>
            <a:r>
              <a:rPr lang="en-US" sz="1200" b="1">
                <a:solidFill>
                  <a:schemeClr val="accent6"/>
                </a:solidFill>
                <a:effectLst/>
                <a:latin typeface="+mn-lt"/>
                <a:cs typeface="Arial"/>
              </a:rPr>
              <a:t>requirements</a:t>
            </a:r>
            <a:r>
              <a:rPr lang="en-US" sz="1200">
                <a:solidFill>
                  <a:schemeClr val="accent6"/>
                </a:solidFill>
                <a:effectLst/>
                <a:latin typeface="+mn-lt"/>
                <a:cs typeface="Arial"/>
              </a:rPr>
              <a:t> </a:t>
            </a:r>
            <a:r>
              <a:rPr lang="en-US" sz="1200">
                <a:effectLst/>
                <a:latin typeface="+mn-lt"/>
                <a:cs typeface="Arial"/>
              </a:rPr>
              <a:t>for branded meds</a:t>
            </a:r>
            <a:endParaRPr lang="en-US" sz="1200"/>
          </a:p>
          <a:p>
            <a:pPr marL="514350" indent="-514350">
              <a:lnSpc>
                <a:spcPct val="120000"/>
              </a:lnSpc>
              <a:spcBef>
                <a:spcPts val="0"/>
              </a:spcBef>
              <a:spcAft>
                <a:spcPts val="1200"/>
              </a:spcAft>
              <a:buFont typeface="+mj-lt"/>
              <a:buAutoNum type="arabicParenR"/>
            </a:pPr>
            <a:r>
              <a:rPr lang="en-US" sz="1200" b="1">
                <a:solidFill>
                  <a:schemeClr val="accent6"/>
                </a:solidFill>
                <a:effectLst/>
                <a:latin typeface="+mn-lt"/>
                <a:cs typeface="Arial"/>
              </a:rPr>
              <a:t>Fewer phone calls </a:t>
            </a:r>
            <a:r>
              <a:rPr lang="en-US" sz="1200">
                <a:effectLst/>
                <a:latin typeface="+mn-lt"/>
                <a:cs typeface="Arial"/>
              </a:rPr>
              <a:t>from pharmacies</a:t>
            </a:r>
            <a:r>
              <a:rPr lang="en-US" sz="1200">
                <a:latin typeface="+mn-lt"/>
                <a:cs typeface="Arial"/>
              </a:rPr>
              <a:t> and insurance companies</a:t>
            </a:r>
            <a:endParaRPr lang="en-US" sz="1200">
              <a:latin typeface="+mn-lt"/>
            </a:endParaRPr>
          </a:p>
          <a:p>
            <a:pPr marL="514350" indent="-514350">
              <a:lnSpc>
                <a:spcPct val="120000"/>
              </a:lnSpc>
              <a:spcBef>
                <a:spcPts val="0"/>
              </a:spcBef>
              <a:spcAft>
                <a:spcPts val="1200"/>
              </a:spcAft>
              <a:buAutoNum type="arabicParenR"/>
            </a:pPr>
            <a:r>
              <a:rPr lang="en-US" sz="1200" b="1">
                <a:solidFill>
                  <a:schemeClr val="accent6"/>
                </a:solidFill>
                <a:effectLst/>
                <a:latin typeface="+mn-lt"/>
                <a:cs typeface="Arial"/>
              </a:rPr>
              <a:t>Less </a:t>
            </a:r>
            <a:r>
              <a:rPr lang="en-US" sz="1200" b="1">
                <a:solidFill>
                  <a:schemeClr val="accent6"/>
                </a:solidFill>
                <a:latin typeface="+mn-lt"/>
                <a:cs typeface="Arial"/>
              </a:rPr>
              <a:t>time </a:t>
            </a:r>
            <a:r>
              <a:rPr lang="en-US" sz="1200">
                <a:latin typeface="+mn-lt"/>
                <a:cs typeface="Arial"/>
              </a:rPr>
              <a:t>managing</a:t>
            </a:r>
            <a:r>
              <a:rPr lang="en-US" sz="1200">
                <a:effectLst/>
                <a:latin typeface="+mn-lt"/>
                <a:cs typeface="Arial"/>
              </a:rPr>
              <a:t> prescriptions</a:t>
            </a:r>
            <a:r>
              <a:rPr lang="en-US" sz="1200">
                <a:latin typeface="+mn-lt"/>
                <a:cs typeface="Arial"/>
              </a:rPr>
              <a:t> </a:t>
            </a:r>
            <a:endParaRPr lang="en-US" sz="1200">
              <a:effectLst/>
              <a:latin typeface="+mn-lt"/>
            </a:endParaRPr>
          </a:p>
          <a:p>
            <a:pPr marL="514350" indent="-514350">
              <a:lnSpc>
                <a:spcPct val="120000"/>
              </a:lnSpc>
              <a:spcBef>
                <a:spcPts val="0"/>
              </a:spcBef>
              <a:spcAft>
                <a:spcPts val="1200"/>
              </a:spcAft>
              <a:buFont typeface="+mj-lt"/>
              <a:buAutoNum type="arabicParenR"/>
            </a:pPr>
            <a:r>
              <a:rPr lang="en-US" sz="1200" b="1">
                <a:solidFill>
                  <a:schemeClr val="accent6"/>
                </a:solidFill>
                <a:latin typeface="+mn-lt"/>
                <a:cs typeface="Arial"/>
              </a:rPr>
              <a:t>Patients</a:t>
            </a:r>
            <a:r>
              <a:rPr lang="en-US" sz="1200">
                <a:solidFill>
                  <a:schemeClr val="accent6"/>
                </a:solidFill>
                <a:latin typeface="+mn-lt"/>
                <a:cs typeface="Arial"/>
              </a:rPr>
              <a:t> </a:t>
            </a:r>
            <a:r>
              <a:rPr lang="en-US" sz="1200">
                <a:latin typeface="+mn-lt"/>
                <a:cs typeface="Arial"/>
              </a:rPr>
              <a:t>who can be confident they are receiving treatment with 24/7 adherence</a:t>
            </a:r>
            <a:endParaRPr lang="en-US" sz="1200">
              <a:effectLst/>
              <a:latin typeface="+mn-lt"/>
            </a:endParaRPr>
          </a:p>
          <a:p>
            <a:pPr>
              <a:spcBef>
                <a:spcPts val="0"/>
              </a:spcBef>
              <a:spcAft>
                <a:spcPts val="1200"/>
              </a:spcAft>
            </a:pPr>
            <a:endParaRPr lang="en-US" sz="1200">
              <a:latin typeface="+mn-lt"/>
            </a:endParaRPr>
          </a:p>
        </p:txBody>
      </p:sp>
    </p:spTree>
    <p:extLst>
      <p:ext uri="{BB962C8B-B14F-4D97-AF65-F5344CB8AC3E}">
        <p14:creationId xmlns:p14="http://schemas.microsoft.com/office/powerpoint/2010/main" val="3669628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4E9A-1822-5B11-C6EA-D0EEF83BFD97}"/>
              </a:ext>
            </a:extLst>
          </p:cNvPr>
          <p:cNvSpPr>
            <a:spLocks noGrp="1"/>
          </p:cNvSpPr>
          <p:nvPr>
            <p:ph type="title"/>
          </p:nvPr>
        </p:nvSpPr>
        <p:spPr>
          <a:xfrm>
            <a:off x="2015286" y="1306113"/>
            <a:ext cx="5113427" cy="2531273"/>
          </a:xfrm>
        </p:spPr>
        <p:txBody>
          <a:bodyPr/>
          <a:lstStyle/>
          <a:p>
            <a:pPr algn="ctr"/>
            <a:r>
              <a:rPr lang="en-US" sz="4000" b="1"/>
              <a:t>A Portfolio of Treatment Options for an Interventional Glaucoma Mindset</a:t>
            </a:r>
          </a:p>
        </p:txBody>
      </p:sp>
    </p:spTree>
    <p:extLst>
      <p:ext uri="{BB962C8B-B14F-4D97-AF65-F5344CB8AC3E}">
        <p14:creationId xmlns:p14="http://schemas.microsoft.com/office/powerpoint/2010/main" val="2953874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C5D24-F7F0-FC4D-D4CE-16874558DE8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AD16FDA-A8B2-B89B-64D6-2AD4AE92F0A5}"/>
              </a:ext>
            </a:extLst>
          </p:cNvPr>
          <p:cNvSpPr>
            <a:spLocks noGrp="1"/>
          </p:cNvSpPr>
          <p:nvPr>
            <p:ph type="title"/>
          </p:nvPr>
        </p:nvSpPr>
        <p:spPr>
          <a:xfrm>
            <a:off x="429689" y="251114"/>
            <a:ext cx="8380482" cy="415636"/>
          </a:xfrm>
        </p:spPr>
        <p:txBody>
          <a:bodyPr/>
          <a:lstStyle/>
          <a:p>
            <a:r>
              <a:rPr lang="en-US" sz="2200"/>
              <a:t>The Unparalleled </a:t>
            </a:r>
            <a:r>
              <a:rPr lang="en-US" sz="2200" err="1"/>
              <a:t>Glaukos</a:t>
            </a:r>
            <a:r>
              <a:rPr lang="en-US" sz="2200"/>
              <a:t> Interventional Glaucoma System</a:t>
            </a:r>
          </a:p>
        </p:txBody>
      </p:sp>
      <p:grpSp>
        <p:nvGrpSpPr>
          <p:cNvPr id="24" name="Group 23">
            <a:extLst>
              <a:ext uri="{FF2B5EF4-FFF2-40B4-BE49-F238E27FC236}">
                <a16:creationId xmlns:a16="http://schemas.microsoft.com/office/drawing/2014/main" id="{2BCAC7A4-B985-B467-F918-7D5C8EA59412}"/>
              </a:ext>
            </a:extLst>
          </p:cNvPr>
          <p:cNvGrpSpPr/>
          <p:nvPr/>
        </p:nvGrpSpPr>
        <p:grpSpPr>
          <a:xfrm>
            <a:off x="1752090" y="3170532"/>
            <a:ext cx="7144305" cy="246221"/>
            <a:chOff x="2730449" y="2831935"/>
            <a:chExt cx="9525740" cy="328294"/>
          </a:xfrm>
        </p:grpSpPr>
        <p:sp>
          <p:nvSpPr>
            <p:cNvPr id="29" name="Rectangle 28">
              <a:extLst>
                <a:ext uri="{FF2B5EF4-FFF2-40B4-BE49-F238E27FC236}">
                  <a16:creationId xmlns:a16="http://schemas.microsoft.com/office/drawing/2014/main" id="{2C3AC722-1C26-E67D-AD1A-CD5B5B7D8E89}"/>
                </a:ext>
              </a:extLst>
            </p:cNvPr>
            <p:cNvSpPr/>
            <p:nvPr/>
          </p:nvSpPr>
          <p:spPr>
            <a:xfrm>
              <a:off x="2730449" y="2850266"/>
              <a:ext cx="9525740" cy="274320"/>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srgbClr val="FFFFFF"/>
                </a:solidFill>
                <a:latin typeface="Arial" panose="020B0604020202020204"/>
              </a:endParaRPr>
            </a:p>
          </p:txBody>
        </p:sp>
        <p:sp>
          <p:nvSpPr>
            <p:cNvPr id="30" name="TextBox 29">
              <a:extLst>
                <a:ext uri="{FF2B5EF4-FFF2-40B4-BE49-F238E27FC236}">
                  <a16:creationId xmlns:a16="http://schemas.microsoft.com/office/drawing/2014/main" id="{0EB8BDDF-331F-8AF8-5254-4C7DB2193250}"/>
                </a:ext>
              </a:extLst>
            </p:cNvPr>
            <p:cNvSpPr txBox="1"/>
            <p:nvPr/>
          </p:nvSpPr>
          <p:spPr>
            <a:xfrm>
              <a:off x="2872315" y="2831935"/>
              <a:ext cx="9121836" cy="328294"/>
            </a:xfrm>
            <a:prstGeom prst="rect">
              <a:avLst/>
            </a:prstGeom>
            <a:noFill/>
          </p:spPr>
          <p:txBody>
            <a:bodyPr wrap="square" lIns="91440" tIns="45720" rIns="91440" bIns="45720" rtlCol="0" anchor="t">
              <a:spAutoFit/>
            </a:bodyPr>
            <a:lstStyle/>
            <a:p>
              <a:pPr algn="ctr" defTabSz="685783">
                <a:defRPr/>
              </a:pPr>
              <a:r>
                <a:rPr lang="en-US" sz="900" b="1" spc="375">
                  <a:solidFill>
                    <a:srgbClr val="FFFFFF"/>
                  </a:solidFill>
                </a:rPr>
                <a:t>GLAUCOMA THERAPY (STANDALONE OR COMBO-CATARACT</a:t>
              </a:r>
              <a:r>
                <a:rPr lang="en-US" sz="1000" b="1" spc="375">
                  <a:solidFill>
                    <a:srgbClr val="FFFFFF"/>
                  </a:solidFill>
                </a:rPr>
                <a:t>)</a:t>
              </a:r>
            </a:p>
          </p:txBody>
        </p:sp>
      </p:grpSp>
      <p:pic>
        <p:nvPicPr>
          <p:cNvPr id="25" name="Picture 24">
            <a:extLst>
              <a:ext uri="{FF2B5EF4-FFF2-40B4-BE49-F238E27FC236}">
                <a16:creationId xmlns:a16="http://schemas.microsoft.com/office/drawing/2014/main" id="{12312ADA-4E4A-E012-313F-9FE10525AF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2971170" y="2702665"/>
            <a:ext cx="208578" cy="683327"/>
          </a:xfrm>
          <a:prstGeom prst="rect">
            <a:avLst/>
          </a:prstGeom>
        </p:spPr>
      </p:pic>
      <p:sp>
        <p:nvSpPr>
          <p:cNvPr id="26" name="Text Placeholder 8">
            <a:extLst>
              <a:ext uri="{FF2B5EF4-FFF2-40B4-BE49-F238E27FC236}">
                <a16:creationId xmlns:a16="http://schemas.microsoft.com/office/drawing/2014/main" id="{FE2F3B1F-0E57-CF1A-9103-3B63721DA8C7}"/>
              </a:ext>
            </a:extLst>
          </p:cNvPr>
          <p:cNvSpPr txBox="1">
            <a:spLocks/>
          </p:cNvSpPr>
          <p:nvPr/>
        </p:nvSpPr>
        <p:spPr>
          <a:xfrm>
            <a:off x="1623683" y="2128395"/>
            <a:ext cx="2793576" cy="494062"/>
          </a:xfrm>
          <a:prstGeom prst="rect">
            <a:avLst/>
          </a:prstGeom>
          <a:ln>
            <a:noFill/>
          </a:ln>
        </p:spPr>
        <p:txBody>
          <a:bodyPr/>
          <a:lstStyle>
            <a:lvl1pPr marL="489833" indent="-489833" algn="l" defTabSz="653110" rtl="0" eaLnBrk="1" latinLnBrk="0" hangingPunct="1">
              <a:spcBef>
                <a:spcPct val="20000"/>
              </a:spcBef>
              <a:buFont typeface="Arial"/>
              <a:buChar char="•"/>
              <a:defRPr sz="4600" kern="1200">
                <a:solidFill>
                  <a:schemeClr val="tx1"/>
                </a:solidFill>
                <a:latin typeface="+mn-lt"/>
                <a:ea typeface="+mn-ea"/>
                <a:cs typeface="+mn-cs"/>
              </a:defRPr>
            </a:lvl1pPr>
            <a:lvl2pPr marL="1061304" indent="-408194" algn="l" defTabSz="653110" rtl="0" eaLnBrk="1" latinLnBrk="0" hangingPunct="1">
              <a:spcBef>
                <a:spcPct val="20000"/>
              </a:spcBef>
              <a:buFont typeface="Arial"/>
              <a:buChar char="–"/>
              <a:defRPr sz="4000" kern="1200">
                <a:solidFill>
                  <a:schemeClr val="tx1"/>
                </a:solidFill>
                <a:latin typeface="+mn-lt"/>
                <a:ea typeface="+mn-ea"/>
                <a:cs typeface="+mn-cs"/>
              </a:defRPr>
            </a:lvl2pPr>
            <a:lvl3pPr marL="1632776" indent="-326555" algn="l" defTabSz="653110" rtl="0" eaLnBrk="1" latinLnBrk="0" hangingPunct="1">
              <a:spcBef>
                <a:spcPct val="20000"/>
              </a:spcBef>
              <a:buFont typeface="Arial"/>
              <a:buChar char="•"/>
              <a:defRPr sz="3400" kern="1200">
                <a:solidFill>
                  <a:schemeClr val="tx1"/>
                </a:solidFill>
                <a:latin typeface="+mn-lt"/>
                <a:ea typeface="+mn-ea"/>
                <a:cs typeface="+mn-cs"/>
              </a:defRPr>
            </a:lvl3pPr>
            <a:lvl4pPr marL="2285886" indent="-326555" algn="l" defTabSz="653110" rtl="0" eaLnBrk="1" latinLnBrk="0" hangingPunct="1">
              <a:spcBef>
                <a:spcPct val="20000"/>
              </a:spcBef>
              <a:buFont typeface="Arial"/>
              <a:buChar char="–"/>
              <a:defRPr sz="2900" kern="1200">
                <a:solidFill>
                  <a:schemeClr val="tx1"/>
                </a:solidFill>
                <a:latin typeface="+mn-lt"/>
                <a:ea typeface="+mn-ea"/>
                <a:cs typeface="+mn-cs"/>
              </a:defRPr>
            </a:lvl4pPr>
            <a:lvl5pPr marL="2938996" indent="-326555" algn="l" defTabSz="653110" rtl="0" eaLnBrk="1" latinLnBrk="0" hangingPunct="1">
              <a:spcBef>
                <a:spcPct val="20000"/>
              </a:spcBef>
              <a:buFont typeface="Arial"/>
              <a:buChar char="»"/>
              <a:defRPr sz="2900" kern="1200">
                <a:solidFill>
                  <a:schemeClr val="tx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pPr marL="0" indent="0" defTabSz="489821">
              <a:spcBef>
                <a:spcPts val="0"/>
              </a:spcBef>
              <a:spcAft>
                <a:spcPts val="500"/>
              </a:spcAft>
              <a:buNone/>
              <a:defRPr/>
            </a:pPr>
            <a:r>
              <a:rPr lang="en-US" altLang="en-US" sz="900">
                <a:solidFill>
                  <a:schemeClr val="tx1">
                    <a:lumMod val="50000"/>
                    <a:lumOff val="50000"/>
                  </a:schemeClr>
                </a:solidFill>
                <a:cs typeface="Arial" panose="020B0604020202020204" pitchFamily="34" charset="0"/>
              </a:rPr>
              <a:t>Designed to provide 24/7, long-duration, sustained release of </a:t>
            </a:r>
            <a:r>
              <a:rPr lang="en-US" altLang="en-US" sz="900" err="1">
                <a:solidFill>
                  <a:schemeClr val="tx1">
                    <a:lumMod val="50000"/>
                    <a:lumOff val="50000"/>
                  </a:schemeClr>
                </a:solidFill>
                <a:cs typeface="Arial" panose="020B0604020202020204" pitchFamily="34" charset="0"/>
              </a:rPr>
              <a:t>travoprost</a:t>
            </a:r>
            <a:r>
              <a:rPr lang="en-US" altLang="en-US" sz="900">
                <a:solidFill>
                  <a:schemeClr val="tx1">
                    <a:lumMod val="50000"/>
                    <a:lumOff val="50000"/>
                  </a:schemeClr>
                </a:solidFill>
                <a:cs typeface="Arial" panose="020B0604020202020204" pitchFamily="34" charset="0"/>
              </a:rPr>
              <a:t> directly inside the eye; </a:t>
            </a:r>
            <a:r>
              <a:rPr lang="en-US" altLang="en-US" sz="900" b="1">
                <a:solidFill>
                  <a:schemeClr val="tx1">
                    <a:lumMod val="50000"/>
                    <a:lumOff val="50000"/>
                  </a:schemeClr>
                </a:solidFill>
                <a:cs typeface="Arial" panose="020B0604020202020204" pitchFamily="34" charset="0"/>
              </a:rPr>
              <a:t>for full range of disease progression</a:t>
            </a:r>
          </a:p>
          <a:p>
            <a:pPr marL="0" indent="0" defTabSz="489821">
              <a:spcBef>
                <a:spcPts val="0"/>
              </a:spcBef>
              <a:spcAft>
                <a:spcPts val="500"/>
              </a:spcAft>
              <a:buNone/>
              <a:defRPr/>
            </a:pPr>
            <a:endParaRPr lang="en-US" altLang="en-US" sz="900" b="1">
              <a:solidFill>
                <a:schemeClr val="tx1">
                  <a:lumMod val="50000"/>
                  <a:lumOff val="50000"/>
                </a:schemeClr>
              </a:solidFill>
              <a:cs typeface="Arial" panose="020B0604020202020204" pitchFamily="34" charset="0"/>
            </a:endParaRPr>
          </a:p>
          <a:p>
            <a:pPr marL="0" indent="0" defTabSz="489821">
              <a:spcBef>
                <a:spcPts val="0"/>
              </a:spcBef>
              <a:spcAft>
                <a:spcPts val="500"/>
              </a:spcAft>
              <a:buNone/>
              <a:defRPr/>
            </a:pPr>
            <a:endParaRPr lang="en-US" altLang="en-US" sz="900" b="1">
              <a:solidFill>
                <a:schemeClr val="tx1">
                  <a:lumMod val="50000"/>
                  <a:lumOff val="50000"/>
                </a:schemeClr>
              </a:solidFill>
              <a:cs typeface="Arial" panose="020B0604020202020204" pitchFamily="34" charset="0"/>
            </a:endParaRPr>
          </a:p>
        </p:txBody>
      </p:sp>
      <p:cxnSp>
        <p:nvCxnSpPr>
          <p:cNvPr id="27" name="Straight Arrow Connector 26">
            <a:extLst>
              <a:ext uri="{FF2B5EF4-FFF2-40B4-BE49-F238E27FC236}">
                <a16:creationId xmlns:a16="http://schemas.microsoft.com/office/drawing/2014/main" id="{BCE973AF-0C2F-0AF6-E553-6D5AE3DBF0A5}"/>
              </a:ext>
            </a:extLst>
          </p:cNvPr>
          <p:cNvCxnSpPr>
            <a:cxnSpLocks/>
          </p:cNvCxnSpPr>
          <p:nvPr/>
        </p:nvCxnSpPr>
        <p:spPr>
          <a:xfrm>
            <a:off x="3469981" y="3041612"/>
            <a:ext cx="5433542" cy="0"/>
          </a:xfrm>
          <a:prstGeom prst="straightConnector1">
            <a:avLst/>
          </a:prstGeom>
          <a:ln w="28575">
            <a:solidFill>
              <a:srgbClr val="54BAE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AF5A278-6382-979C-2110-073695686CF9}"/>
              </a:ext>
            </a:extLst>
          </p:cNvPr>
          <p:cNvCxnSpPr>
            <a:cxnSpLocks/>
          </p:cNvCxnSpPr>
          <p:nvPr/>
        </p:nvCxnSpPr>
        <p:spPr>
          <a:xfrm flipH="1" flipV="1">
            <a:off x="1740723" y="3035010"/>
            <a:ext cx="922511" cy="0"/>
          </a:xfrm>
          <a:prstGeom prst="straightConnector1">
            <a:avLst/>
          </a:prstGeom>
          <a:ln w="28575">
            <a:solidFill>
              <a:srgbClr val="54BAE2"/>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E551859-729B-226A-2E19-10EB58B97F72}"/>
              </a:ext>
            </a:extLst>
          </p:cNvPr>
          <p:cNvGrpSpPr/>
          <p:nvPr/>
        </p:nvGrpSpPr>
        <p:grpSpPr>
          <a:xfrm>
            <a:off x="4505176" y="1219224"/>
            <a:ext cx="4385857" cy="1700137"/>
            <a:chOff x="5591643" y="948532"/>
            <a:chExt cx="5847810" cy="2266848"/>
          </a:xfrm>
        </p:grpSpPr>
        <p:pic>
          <p:nvPicPr>
            <p:cNvPr id="19" name="Picture 18" descr="Text&#10;&#10;Description automatically generated with medium confidence">
              <a:extLst>
                <a:ext uri="{FF2B5EF4-FFF2-40B4-BE49-F238E27FC236}">
                  <a16:creationId xmlns:a16="http://schemas.microsoft.com/office/drawing/2014/main" id="{4076073D-8502-BE63-6ABA-C0DD676C99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3770" y="948532"/>
              <a:ext cx="1408691" cy="615485"/>
            </a:xfrm>
            <a:prstGeom prst="rect">
              <a:avLst/>
            </a:prstGeom>
          </p:spPr>
        </p:pic>
        <p:pic>
          <p:nvPicPr>
            <p:cNvPr id="20" name="Picture 19">
              <a:extLst>
                <a:ext uri="{FF2B5EF4-FFF2-40B4-BE49-F238E27FC236}">
                  <a16:creationId xmlns:a16="http://schemas.microsoft.com/office/drawing/2014/main" id="{3C6D015F-88E1-E14D-A21F-5F3679D75C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19864" y="2865024"/>
              <a:ext cx="667435" cy="350356"/>
            </a:xfrm>
            <a:prstGeom prst="rect">
              <a:avLst/>
            </a:prstGeom>
          </p:spPr>
        </p:pic>
        <p:sp>
          <p:nvSpPr>
            <p:cNvPr id="21" name="Text Placeholder 8">
              <a:extLst>
                <a:ext uri="{FF2B5EF4-FFF2-40B4-BE49-F238E27FC236}">
                  <a16:creationId xmlns:a16="http://schemas.microsoft.com/office/drawing/2014/main" id="{C4F7C478-2492-B1FD-0959-1D65A8B75D10}"/>
                </a:ext>
              </a:extLst>
            </p:cNvPr>
            <p:cNvSpPr txBox="1">
              <a:spLocks/>
            </p:cNvSpPr>
            <p:nvPr/>
          </p:nvSpPr>
          <p:spPr>
            <a:xfrm>
              <a:off x="6452620" y="2166620"/>
              <a:ext cx="4986833" cy="412552"/>
            </a:xfrm>
            <a:prstGeom prst="rect">
              <a:avLst/>
            </a:prstGeom>
            <a:ln>
              <a:noFill/>
            </a:ln>
          </p:spPr>
          <p:txBody>
            <a:bodyPr/>
            <a:lstStyle>
              <a:lvl1pPr marL="489833" indent="-489833" algn="l" defTabSz="653110" rtl="0" eaLnBrk="1" latinLnBrk="0" hangingPunct="1">
                <a:spcBef>
                  <a:spcPct val="20000"/>
                </a:spcBef>
                <a:buFont typeface="Arial"/>
                <a:buChar char="•"/>
                <a:defRPr sz="4600" kern="1200">
                  <a:solidFill>
                    <a:schemeClr val="tx1"/>
                  </a:solidFill>
                  <a:latin typeface="+mn-lt"/>
                  <a:ea typeface="+mn-ea"/>
                  <a:cs typeface="+mn-cs"/>
                </a:defRPr>
              </a:lvl1pPr>
              <a:lvl2pPr marL="1061304" indent="-408194" algn="l" defTabSz="653110" rtl="0" eaLnBrk="1" latinLnBrk="0" hangingPunct="1">
                <a:spcBef>
                  <a:spcPct val="20000"/>
                </a:spcBef>
                <a:buFont typeface="Arial"/>
                <a:buChar char="–"/>
                <a:defRPr sz="4000" kern="1200">
                  <a:solidFill>
                    <a:schemeClr val="tx1"/>
                  </a:solidFill>
                  <a:latin typeface="+mn-lt"/>
                  <a:ea typeface="+mn-ea"/>
                  <a:cs typeface="+mn-cs"/>
                </a:defRPr>
              </a:lvl2pPr>
              <a:lvl3pPr marL="1632776" indent="-326555" algn="l" defTabSz="653110" rtl="0" eaLnBrk="1" latinLnBrk="0" hangingPunct="1">
                <a:spcBef>
                  <a:spcPct val="20000"/>
                </a:spcBef>
                <a:buFont typeface="Arial"/>
                <a:buChar char="•"/>
                <a:defRPr sz="3400" kern="1200">
                  <a:solidFill>
                    <a:schemeClr val="tx1"/>
                  </a:solidFill>
                  <a:latin typeface="+mn-lt"/>
                  <a:ea typeface="+mn-ea"/>
                  <a:cs typeface="+mn-cs"/>
                </a:defRPr>
              </a:lvl3pPr>
              <a:lvl4pPr marL="2285886" indent="-326555" algn="l" defTabSz="653110" rtl="0" eaLnBrk="1" latinLnBrk="0" hangingPunct="1">
                <a:spcBef>
                  <a:spcPct val="20000"/>
                </a:spcBef>
                <a:buFont typeface="Arial"/>
                <a:buChar char="–"/>
                <a:defRPr sz="2900" kern="1200">
                  <a:solidFill>
                    <a:schemeClr val="tx1"/>
                  </a:solidFill>
                  <a:latin typeface="+mn-lt"/>
                  <a:ea typeface="+mn-ea"/>
                  <a:cs typeface="+mn-cs"/>
                </a:defRPr>
              </a:lvl4pPr>
              <a:lvl5pPr marL="2938996" indent="-326555" algn="l" defTabSz="653110" rtl="0" eaLnBrk="1" latinLnBrk="0" hangingPunct="1">
                <a:spcBef>
                  <a:spcPct val="20000"/>
                </a:spcBef>
                <a:buFont typeface="Arial"/>
                <a:buChar char="»"/>
                <a:defRPr sz="2900" kern="1200">
                  <a:solidFill>
                    <a:schemeClr val="tx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pPr marL="0" indent="0" defTabSz="489821">
                <a:spcBef>
                  <a:spcPts val="0"/>
                </a:spcBef>
                <a:spcAft>
                  <a:spcPts val="500"/>
                </a:spcAft>
                <a:buNone/>
                <a:defRPr/>
              </a:pPr>
              <a:r>
                <a:rPr lang="en-US" sz="900">
                  <a:solidFill>
                    <a:schemeClr val="tx1">
                      <a:lumMod val="50000"/>
                      <a:lumOff val="50000"/>
                    </a:schemeClr>
                  </a:solidFill>
                  <a:cs typeface="Arial" panose="020B0604020202020204" pitchFamily="34" charset="0"/>
                </a:rPr>
                <a:t>3 stents designed to reduce intraocular pressure (IOP) in </a:t>
              </a:r>
              <a:r>
                <a:rPr lang="en-US" sz="900" b="1">
                  <a:solidFill>
                    <a:schemeClr val="tx1">
                      <a:lumMod val="50000"/>
                      <a:lumOff val="50000"/>
                    </a:schemeClr>
                  </a:solidFill>
                  <a:cs typeface="Arial" panose="020B0604020202020204" pitchFamily="34" charset="0"/>
                </a:rPr>
                <a:t>patients who failed on previous medical and surgical therapy</a:t>
              </a:r>
              <a:endParaRPr lang="en-US" sz="900" b="1" i="1">
                <a:solidFill>
                  <a:schemeClr val="tx1">
                    <a:lumMod val="50000"/>
                    <a:lumOff val="50000"/>
                  </a:schemeClr>
                </a:solidFill>
              </a:endParaRPr>
            </a:p>
          </p:txBody>
        </p:sp>
        <p:cxnSp>
          <p:nvCxnSpPr>
            <p:cNvPr id="22" name="Straight Arrow Connector 21">
              <a:extLst>
                <a:ext uri="{FF2B5EF4-FFF2-40B4-BE49-F238E27FC236}">
                  <a16:creationId xmlns:a16="http://schemas.microsoft.com/office/drawing/2014/main" id="{D0219899-DB31-1A44-C907-131CA80851CC}"/>
                </a:ext>
              </a:extLst>
            </p:cNvPr>
            <p:cNvCxnSpPr>
              <a:cxnSpLocks/>
            </p:cNvCxnSpPr>
            <p:nvPr/>
          </p:nvCxnSpPr>
          <p:spPr>
            <a:xfrm flipV="1">
              <a:off x="9909144" y="3041239"/>
              <a:ext cx="1530308" cy="0"/>
            </a:xfrm>
            <a:prstGeom prst="straightConnector1">
              <a:avLst/>
            </a:prstGeom>
            <a:ln>
              <a:solidFill>
                <a:srgbClr val="75757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FE55D54-6328-0D1F-BC4A-A167055E5140}"/>
                </a:ext>
              </a:extLst>
            </p:cNvPr>
            <p:cNvCxnSpPr>
              <a:cxnSpLocks/>
            </p:cNvCxnSpPr>
            <p:nvPr/>
          </p:nvCxnSpPr>
          <p:spPr>
            <a:xfrm flipH="1">
              <a:off x="5591643" y="3037823"/>
              <a:ext cx="3779520" cy="2873"/>
            </a:xfrm>
            <a:prstGeom prst="straightConnector1">
              <a:avLst/>
            </a:prstGeom>
            <a:ln>
              <a:solidFill>
                <a:srgbClr val="75757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1CAB3B1D-5C38-BEA3-7ACC-2F68EDB75747}"/>
              </a:ext>
            </a:extLst>
          </p:cNvPr>
          <p:cNvGrpSpPr/>
          <p:nvPr/>
        </p:nvGrpSpPr>
        <p:grpSpPr>
          <a:xfrm>
            <a:off x="1734073" y="3482026"/>
            <a:ext cx="7143323" cy="412834"/>
            <a:chOff x="605902" y="3227147"/>
            <a:chExt cx="9524430" cy="550445"/>
          </a:xfrm>
        </p:grpSpPr>
        <p:grpSp>
          <p:nvGrpSpPr>
            <p:cNvPr id="32" name="Group 31">
              <a:extLst>
                <a:ext uri="{FF2B5EF4-FFF2-40B4-BE49-F238E27FC236}">
                  <a16:creationId xmlns:a16="http://schemas.microsoft.com/office/drawing/2014/main" id="{1AA5B892-5518-3240-3F86-2EE3EFC5BDBD}"/>
                </a:ext>
              </a:extLst>
            </p:cNvPr>
            <p:cNvGrpSpPr/>
            <p:nvPr/>
          </p:nvGrpSpPr>
          <p:grpSpPr>
            <a:xfrm flipV="1">
              <a:off x="605902" y="3227147"/>
              <a:ext cx="9524430" cy="550445"/>
              <a:chOff x="404934" y="3626630"/>
              <a:chExt cx="8343727" cy="583746"/>
            </a:xfrm>
          </p:grpSpPr>
          <p:sp>
            <p:nvSpPr>
              <p:cNvPr id="38" name="Chevron 48">
                <a:extLst>
                  <a:ext uri="{FF2B5EF4-FFF2-40B4-BE49-F238E27FC236}">
                    <a16:creationId xmlns:a16="http://schemas.microsoft.com/office/drawing/2014/main" id="{CB0AC346-AED2-7050-86B8-9BC958103A30}"/>
                  </a:ext>
                </a:extLst>
              </p:cNvPr>
              <p:cNvSpPr/>
              <p:nvPr/>
            </p:nvSpPr>
            <p:spPr>
              <a:xfrm flipV="1">
                <a:off x="3671790" y="3627507"/>
                <a:ext cx="1803794" cy="569709"/>
              </a:xfrm>
              <a:prstGeom prst="chevron">
                <a:avLst>
                  <a:gd name="adj" fmla="val 60876"/>
                </a:avLst>
              </a:prstGeom>
              <a:solidFill>
                <a:srgbClr val="41B6E6">
                  <a:alpha val="6902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sp>
            <p:nvSpPr>
              <p:cNvPr id="39" name="Chevron 40">
                <a:extLst>
                  <a:ext uri="{FF2B5EF4-FFF2-40B4-BE49-F238E27FC236}">
                    <a16:creationId xmlns:a16="http://schemas.microsoft.com/office/drawing/2014/main" id="{3B14A398-6E8B-2441-A76E-139F03C93B27}"/>
                  </a:ext>
                </a:extLst>
              </p:cNvPr>
              <p:cNvSpPr/>
              <p:nvPr/>
            </p:nvSpPr>
            <p:spPr>
              <a:xfrm flipV="1">
                <a:off x="404934" y="3627507"/>
                <a:ext cx="1803794" cy="569709"/>
              </a:xfrm>
              <a:prstGeom prst="chevron">
                <a:avLst>
                  <a:gd name="adj" fmla="val 60876"/>
                </a:avLst>
              </a:prstGeom>
              <a:solidFill>
                <a:srgbClr val="41B6E6">
                  <a:alpha val="5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rIns="0" rtlCol="0" anchor="ctr"/>
              <a:lstStyle/>
              <a:p>
                <a:pPr algn="ctr"/>
                <a:endParaRPr lang="en-US" sz="900" b="1" spc="150">
                  <a:solidFill>
                    <a:schemeClr val="bg1"/>
                  </a:solidFill>
                  <a:latin typeface="Avenir Light" panose="020B0402020203020204"/>
                  <a:cs typeface="Arial" panose="020B0604020202020204" pitchFamily="34" charset="0"/>
                </a:endParaRPr>
              </a:p>
            </p:txBody>
          </p:sp>
          <p:sp>
            <p:nvSpPr>
              <p:cNvPr id="40" name="Chevron 32">
                <a:extLst>
                  <a:ext uri="{FF2B5EF4-FFF2-40B4-BE49-F238E27FC236}">
                    <a16:creationId xmlns:a16="http://schemas.microsoft.com/office/drawing/2014/main" id="{E36E886F-9477-6C3E-36CF-667C81FE475A}"/>
                  </a:ext>
                </a:extLst>
              </p:cNvPr>
              <p:cNvSpPr/>
              <p:nvPr/>
            </p:nvSpPr>
            <p:spPr>
              <a:xfrm>
                <a:off x="2034111" y="3626630"/>
                <a:ext cx="1803794" cy="569709"/>
              </a:xfrm>
              <a:prstGeom prst="chevron">
                <a:avLst>
                  <a:gd name="adj" fmla="val 60876"/>
                </a:avLst>
              </a:prstGeom>
              <a:solidFill>
                <a:srgbClr val="41B6E6">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sp>
            <p:nvSpPr>
              <p:cNvPr id="41" name="Chevron 21">
                <a:extLst>
                  <a:ext uri="{FF2B5EF4-FFF2-40B4-BE49-F238E27FC236}">
                    <a16:creationId xmlns:a16="http://schemas.microsoft.com/office/drawing/2014/main" id="{D68F439A-4996-AA02-47B9-D37F5E3F4621}"/>
                  </a:ext>
                </a:extLst>
              </p:cNvPr>
              <p:cNvSpPr/>
              <p:nvPr/>
            </p:nvSpPr>
            <p:spPr>
              <a:xfrm>
                <a:off x="5301253" y="3640667"/>
                <a:ext cx="1803794" cy="569709"/>
              </a:xfrm>
              <a:prstGeom prst="chevron">
                <a:avLst>
                  <a:gd name="adj" fmla="val 60876"/>
                </a:avLst>
              </a:prstGeom>
              <a:solidFill>
                <a:srgbClr val="41B6E6">
                  <a:alpha val="8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sp>
            <p:nvSpPr>
              <p:cNvPr id="42" name="Chevron 13">
                <a:extLst>
                  <a:ext uri="{FF2B5EF4-FFF2-40B4-BE49-F238E27FC236}">
                    <a16:creationId xmlns:a16="http://schemas.microsoft.com/office/drawing/2014/main" id="{E5991C7E-213D-C29C-3E5A-29DB47FF2363}"/>
                  </a:ext>
                </a:extLst>
              </p:cNvPr>
              <p:cNvSpPr/>
              <p:nvPr/>
            </p:nvSpPr>
            <p:spPr>
              <a:xfrm flipV="1">
                <a:off x="6944867" y="3627505"/>
                <a:ext cx="1803794" cy="569709"/>
              </a:xfrm>
              <a:prstGeom prst="chevron">
                <a:avLst>
                  <a:gd name="adj" fmla="val 60876"/>
                </a:avLst>
              </a:prstGeom>
              <a:solidFill>
                <a:srgbClr val="41B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grpSp>
        <p:sp>
          <p:nvSpPr>
            <p:cNvPr id="33" name="TextBox 32">
              <a:extLst>
                <a:ext uri="{FF2B5EF4-FFF2-40B4-BE49-F238E27FC236}">
                  <a16:creationId xmlns:a16="http://schemas.microsoft.com/office/drawing/2014/main" id="{3B2AC572-9AC3-C5FC-89D2-65A130C2411C}"/>
                </a:ext>
              </a:extLst>
            </p:cNvPr>
            <p:cNvSpPr txBox="1"/>
            <p:nvPr/>
          </p:nvSpPr>
          <p:spPr>
            <a:xfrm>
              <a:off x="910449" y="3241135"/>
              <a:ext cx="1449951" cy="492442"/>
            </a:xfrm>
            <a:prstGeom prst="rect">
              <a:avLst/>
            </a:prstGeom>
            <a:noFill/>
          </p:spPr>
          <p:txBody>
            <a:bodyPr wrap="square" rtlCol="0">
              <a:spAutoFit/>
            </a:bodyPr>
            <a:lstStyle/>
            <a:p>
              <a:pPr algn="ctr"/>
              <a:r>
                <a:rPr lang="en-US" sz="900" b="1">
                  <a:solidFill>
                    <a:schemeClr val="bg1"/>
                  </a:solidFill>
                </a:rPr>
                <a:t>OCULAR HYPERTENSION</a:t>
              </a:r>
            </a:p>
          </p:txBody>
        </p:sp>
        <p:sp>
          <p:nvSpPr>
            <p:cNvPr id="34" name="TextBox 33">
              <a:extLst>
                <a:ext uri="{FF2B5EF4-FFF2-40B4-BE49-F238E27FC236}">
                  <a16:creationId xmlns:a16="http://schemas.microsoft.com/office/drawing/2014/main" id="{7DDDE714-730B-F06C-A3DC-3D60F1BF761D}"/>
                </a:ext>
              </a:extLst>
            </p:cNvPr>
            <p:cNvSpPr txBox="1"/>
            <p:nvPr/>
          </p:nvSpPr>
          <p:spPr>
            <a:xfrm>
              <a:off x="2787987" y="3358913"/>
              <a:ext cx="1449951" cy="307776"/>
            </a:xfrm>
            <a:prstGeom prst="rect">
              <a:avLst/>
            </a:prstGeom>
            <a:noFill/>
          </p:spPr>
          <p:txBody>
            <a:bodyPr wrap="square" rtlCol="0">
              <a:spAutoFit/>
            </a:bodyPr>
            <a:lstStyle/>
            <a:p>
              <a:pPr algn="ctr"/>
              <a:r>
                <a:rPr lang="en-US" sz="900" b="1">
                  <a:solidFill>
                    <a:schemeClr val="bg1"/>
                  </a:solidFill>
                </a:rPr>
                <a:t>MILD</a:t>
              </a:r>
            </a:p>
          </p:txBody>
        </p:sp>
        <p:sp>
          <p:nvSpPr>
            <p:cNvPr id="35" name="TextBox 34">
              <a:extLst>
                <a:ext uri="{FF2B5EF4-FFF2-40B4-BE49-F238E27FC236}">
                  <a16:creationId xmlns:a16="http://schemas.microsoft.com/office/drawing/2014/main" id="{66C9272A-08F1-F45F-70C0-D346EF5986F4}"/>
                </a:ext>
              </a:extLst>
            </p:cNvPr>
            <p:cNvSpPr txBox="1"/>
            <p:nvPr/>
          </p:nvSpPr>
          <p:spPr>
            <a:xfrm>
              <a:off x="4687158" y="3360897"/>
              <a:ext cx="1449951" cy="307776"/>
            </a:xfrm>
            <a:prstGeom prst="rect">
              <a:avLst/>
            </a:prstGeom>
            <a:noFill/>
          </p:spPr>
          <p:txBody>
            <a:bodyPr wrap="square" rtlCol="0">
              <a:spAutoFit/>
            </a:bodyPr>
            <a:lstStyle/>
            <a:p>
              <a:pPr algn="ctr"/>
              <a:r>
                <a:rPr lang="en-US" sz="900" b="1">
                  <a:solidFill>
                    <a:schemeClr val="bg1"/>
                  </a:solidFill>
                </a:rPr>
                <a:t>MODERATE</a:t>
              </a:r>
            </a:p>
          </p:txBody>
        </p:sp>
        <p:sp>
          <p:nvSpPr>
            <p:cNvPr id="36" name="TextBox 35">
              <a:extLst>
                <a:ext uri="{FF2B5EF4-FFF2-40B4-BE49-F238E27FC236}">
                  <a16:creationId xmlns:a16="http://schemas.microsoft.com/office/drawing/2014/main" id="{ADC8D825-20C2-C7F4-EA4D-20F628770B21}"/>
                </a:ext>
              </a:extLst>
            </p:cNvPr>
            <p:cNvSpPr txBox="1"/>
            <p:nvPr/>
          </p:nvSpPr>
          <p:spPr>
            <a:xfrm>
              <a:off x="6547203" y="3348857"/>
              <a:ext cx="1449951" cy="307776"/>
            </a:xfrm>
            <a:prstGeom prst="rect">
              <a:avLst/>
            </a:prstGeom>
            <a:noFill/>
          </p:spPr>
          <p:txBody>
            <a:bodyPr wrap="square" rtlCol="0">
              <a:spAutoFit/>
            </a:bodyPr>
            <a:lstStyle/>
            <a:p>
              <a:pPr algn="ctr"/>
              <a:r>
                <a:rPr lang="en-US" sz="900" b="1">
                  <a:solidFill>
                    <a:schemeClr val="bg1"/>
                  </a:solidFill>
                </a:rPr>
                <a:t>ADVANCED</a:t>
              </a:r>
            </a:p>
          </p:txBody>
        </p:sp>
        <p:sp>
          <p:nvSpPr>
            <p:cNvPr id="37" name="TextBox 36">
              <a:extLst>
                <a:ext uri="{FF2B5EF4-FFF2-40B4-BE49-F238E27FC236}">
                  <a16:creationId xmlns:a16="http://schemas.microsoft.com/office/drawing/2014/main" id="{6D1EBA4A-8C7D-BB31-4F13-BD31DB4B2F16}"/>
                </a:ext>
              </a:extLst>
            </p:cNvPr>
            <p:cNvSpPr txBox="1"/>
            <p:nvPr/>
          </p:nvSpPr>
          <p:spPr>
            <a:xfrm>
              <a:off x="8375833" y="3359517"/>
              <a:ext cx="1449951" cy="307776"/>
            </a:xfrm>
            <a:prstGeom prst="rect">
              <a:avLst/>
            </a:prstGeom>
            <a:noFill/>
          </p:spPr>
          <p:txBody>
            <a:bodyPr wrap="square" rtlCol="0">
              <a:spAutoFit/>
            </a:bodyPr>
            <a:lstStyle/>
            <a:p>
              <a:pPr algn="ctr"/>
              <a:r>
                <a:rPr lang="en-US" sz="900" b="1">
                  <a:solidFill>
                    <a:schemeClr val="bg1"/>
                  </a:solidFill>
                </a:rPr>
                <a:t>REFRACTORY</a:t>
              </a:r>
            </a:p>
          </p:txBody>
        </p:sp>
      </p:grpSp>
      <p:pic>
        <p:nvPicPr>
          <p:cNvPr id="43" name="Picture 42">
            <a:extLst>
              <a:ext uri="{FF2B5EF4-FFF2-40B4-BE49-F238E27FC236}">
                <a16:creationId xmlns:a16="http://schemas.microsoft.com/office/drawing/2014/main" id="{1F25B4CC-C58B-6DA1-EA49-F9EF95ED93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290" y="3993436"/>
            <a:ext cx="679738" cy="399279"/>
          </a:xfrm>
          <a:prstGeom prst="rect">
            <a:avLst/>
          </a:prstGeom>
        </p:spPr>
      </p:pic>
      <p:pic>
        <p:nvPicPr>
          <p:cNvPr id="44" name="Picture 2" descr="Home | Radius XR">
            <a:extLst>
              <a:ext uri="{FF2B5EF4-FFF2-40B4-BE49-F238E27FC236}">
                <a16:creationId xmlns:a16="http://schemas.microsoft.com/office/drawing/2014/main" id="{9649B11C-99F4-59E0-F256-F65DA52077F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7279" y="3504210"/>
            <a:ext cx="1081760" cy="368897"/>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41DF3131-859A-2FF7-1E6C-A0C50863F8D5}"/>
              </a:ext>
            </a:extLst>
          </p:cNvPr>
          <p:cNvSpPr/>
          <p:nvPr/>
        </p:nvSpPr>
        <p:spPr>
          <a:xfrm>
            <a:off x="219654" y="3185582"/>
            <a:ext cx="1444871" cy="207867"/>
          </a:xfrm>
          <a:prstGeom prst="rect">
            <a:avLst/>
          </a:prstGeom>
          <a:solidFill>
            <a:srgbClr val="75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350">
              <a:solidFill>
                <a:srgbClr val="FFFFFF"/>
              </a:solidFill>
              <a:latin typeface="Arial" panose="020B0604020202020204"/>
            </a:endParaRPr>
          </a:p>
        </p:txBody>
      </p:sp>
      <p:sp>
        <p:nvSpPr>
          <p:cNvPr id="46" name="TextBox 45">
            <a:extLst>
              <a:ext uri="{FF2B5EF4-FFF2-40B4-BE49-F238E27FC236}">
                <a16:creationId xmlns:a16="http://schemas.microsoft.com/office/drawing/2014/main" id="{5AB21BB7-5C0E-579A-F846-1CF6CF1F1090}"/>
              </a:ext>
            </a:extLst>
          </p:cNvPr>
          <p:cNvSpPr txBox="1"/>
          <p:nvPr/>
        </p:nvSpPr>
        <p:spPr>
          <a:xfrm>
            <a:off x="290710" y="3171734"/>
            <a:ext cx="1332973" cy="230832"/>
          </a:xfrm>
          <a:prstGeom prst="rect">
            <a:avLst/>
          </a:prstGeom>
          <a:noFill/>
        </p:spPr>
        <p:txBody>
          <a:bodyPr wrap="square" lIns="91440" tIns="45720" rIns="91440" bIns="45720" rtlCol="0" anchor="t">
            <a:spAutoFit/>
          </a:bodyPr>
          <a:lstStyle/>
          <a:p>
            <a:pPr algn="ctr" defTabSz="685783">
              <a:defRPr/>
            </a:pPr>
            <a:r>
              <a:rPr lang="en-US" sz="900" b="1" spc="375">
                <a:solidFill>
                  <a:srgbClr val="FFFFFF"/>
                </a:solidFill>
              </a:rPr>
              <a:t>DIAGNOSIS</a:t>
            </a:r>
          </a:p>
        </p:txBody>
      </p:sp>
      <p:cxnSp>
        <p:nvCxnSpPr>
          <p:cNvPr id="47" name="Straight Arrow Connector 46">
            <a:extLst>
              <a:ext uri="{FF2B5EF4-FFF2-40B4-BE49-F238E27FC236}">
                <a16:creationId xmlns:a16="http://schemas.microsoft.com/office/drawing/2014/main" id="{DAFCCB45-BAB9-AD46-3BE0-E4D04E959158}"/>
              </a:ext>
            </a:extLst>
          </p:cNvPr>
          <p:cNvCxnSpPr>
            <a:cxnSpLocks/>
          </p:cNvCxnSpPr>
          <p:nvPr/>
        </p:nvCxnSpPr>
        <p:spPr>
          <a:xfrm flipV="1">
            <a:off x="8344875" y="3201351"/>
            <a:ext cx="0" cy="13716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0DC0541-3EF5-4310-461B-3C8100316270}"/>
              </a:ext>
            </a:extLst>
          </p:cNvPr>
          <p:cNvCxnSpPr>
            <a:cxnSpLocks/>
          </p:cNvCxnSpPr>
          <p:nvPr/>
        </p:nvCxnSpPr>
        <p:spPr>
          <a:xfrm flipV="1">
            <a:off x="8531143" y="3201349"/>
            <a:ext cx="0" cy="13716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23B9DF8D-F5EE-D1DA-30A8-6250A67FAF86}"/>
              </a:ext>
            </a:extLst>
          </p:cNvPr>
          <p:cNvCxnSpPr>
            <a:cxnSpLocks/>
          </p:cNvCxnSpPr>
          <p:nvPr/>
        </p:nvCxnSpPr>
        <p:spPr>
          <a:xfrm flipV="1">
            <a:off x="2045649" y="3201348"/>
            <a:ext cx="0" cy="13716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5961121-8C45-025E-ED43-CB8E5D13F741}"/>
              </a:ext>
            </a:extLst>
          </p:cNvPr>
          <p:cNvCxnSpPr>
            <a:cxnSpLocks/>
          </p:cNvCxnSpPr>
          <p:nvPr/>
        </p:nvCxnSpPr>
        <p:spPr>
          <a:xfrm flipV="1">
            <a:off x="2223450" y="3201344"/>
            <a:ext cx="0" cy="13716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81D7C73-63D7-F4CB-3B98-274D8B9CF49A}"/>
              </a:ext>
            </a:extLst>
          </p:cNvPr>
          <p:cNvCxnSpPr>
            <a:cxnSpLocks/>
          </p:cNvCxnSpPr>
          <p:nvPr/>
        </p:nvCxnSpPr>
        <p:spPr>
          <a:xfrm>
            <a:off x="5584728" y="4022616"/>
            <a:ext cx="0" cy="13716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D0D71AE9-1684-2B4E-9EA9-8CEBFA2E1061}"/>
              </a:ext>
            </a:extLst>
          </p:cNvPr>
          <p:cNvCxnSpPr>
            <a:cxnSpLocks/>
          </p:cNvCxnSpPr>
          <p:nvPr/>
        </p:nvCxnSpPr>
        <p:spPr>
          <a:xfrm>
            <a:off x="5762529" y="4022612"/>
            <a:ext cx="0" cy="13716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F197BC2-CFA8-535A-EE48-F5492F546444}"/>
              </a:ext>
            </a:extLst>
          </p:cNvPr>
          <p:cNvCxnSpPr>
            <a:cxnSpLocks/>
          </p:cNvCxnSpPr>
          <p:nvPr/>
        </p:nvCxnSpPr>
        <p:spPr>
          <a:xfrm>
            <a:off x="3459592" y="4014149"/>
            <a:ext cx="0" cy="13716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1006B96-FE69-27C2-10B3-EB4BF7BADB84}"/>
              </a:ext>
            </a:extLst>
          </p:cNvPr>
          <p:cNvCxnSpPr>
            <a:cxnSpLocks/>
          </p:cNvCxnSpPr>
          <p:nvPr/>
        </p:nvCxnSpPr>
        <p:spPr>
          <a:xfrm>
            <a:off x="3637393" y="4014145"/>
            <a:ext cx="0" cy="13716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607ED585-ECBA-70A5-74D3-30D359F6C0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43333" y="970603"/>
            <a:ext cx="1335024" cy="626506"/>
          </a:xfrm>
          <a:prstGeom prst="rect">
            <a:avLst/>
          </a:prstGeom>
        </p:spPr>
      </p:pic>
      <p:sp>
        <p:nvSpPr>
          <p:cNvPr id="3" name="TextBox 2">
            <a:extLst>
              <a:ext uri="{FF2B5EF4-FFF2-40B4-BE49-F238E27FC236}">
                <a16:creationId xmlns:a16="http://schemas.microsoft.com/office/drawing/2014/main" id="{B0D03905-E990-2692-0385-13AEBF1F6376}"/>
              </a:ext>
            </a:extLst>
          </p:cNvPr>
          <p:cNvSpPr txBox="1"/>
          <p:nvPr/>
        </p:nvSpPr>
        <p:spPr>
          <a:xfrm>
            <a:off x="1631093" y="1686718"/>
            <a:ext cx="2064282" cy="400110"/>
          </a:xfrm>
          <a:prstGeom prst="rect">
            <a:avLst/>
          </a:prstGeom>
          <a:noFill/>
        </p:spPr>
        <p:txBody>
          <a:bodyPr wrap="square" rtlCol="0">
            <a:spAutoFit/>
          </a:bodyPr>
          <a:lstStyle/>
          <a:p>
            <a:r>
              <a:rPr lang="en-US" sz="1000" b="1" err="1"/>
              <a:t>iDose</a:t>
            </a:r>
            <a:r>
              <a:rPr lang="en-US" sz="1000" b="1"/>
              <a:t> TR is a procedural pharmaceutical</a:t>
            </a:r>
          </a:p>
        </p:txBody>
      </p:sp>
      <p:sp>
        <p:nvSpPr>
          <p:cNvPr id="4" name="TextBox 3">
            <a:extLst>
              <a:ext uri="{FF2B5EF4-FFF2-40B4-BE49-F238E27FC236}">
                <a16:creationId xmlns:a16="http://schemas.microsoft.com/office/drawing/2014/main" id="{D85AA65E-E318-FD2D-5013-6D12485FBCCE}"/>
              </a:ext>
            </a:extLst>
          </p:cNvPr>
          <p:cNvSpPr txBox="1"/>
          <p:nvPr/>
        </p:nvSpPr>
        <p:spPr>
          <a:xfrm>
            <a:off x="5150908" y="1821297"/>
            <a:ext cx="2546871" cy="246221"/>
          </a:xfrm>
          <a:prstGeom prst="rect">
            <a:avLst/>
          </a:prstGeom>
          <a:noFill/>
        </p:spPr>
        <p:txBody>
          <a:bodyPr wrap="square" rtlCol="0">
            <a:spAutoFit/>
          </a:bodyPr>
          <a:lstStyle/>
          <a:p>
            <a:r>
              <a:rPr lang="en-US" sz="1000" b="1" err="1"/>
              <a:t>iStent</a:t>
            </a:r>
            <a:r>
              <a:rPr lang="en-US" sz="1000" b="1"/>
              <a:t> infinite is a MIGS</a:t>
            </a:r>
          </a:p>
        </p:txBody>
      </p:sp>
    </p:spTree>
    <p:extLst>
      <p:ext uri="{BB962C8B-B14F-4D97-AF65-F5344CB8AC3E}">
        <p14:creationId xmlns:p14="http://schemas.microsoft.com/office/powerpoint/2010/main" val="3440285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B5E6B-CBA4-6065-773C-A21C10ACBA58}"/>
              </a:ext>
            </a:extLst>
          </p:cNvPr>
          <p:cNvSpPr>
            <a:spLocks noGrp="1"/>
          </p:cNvSpPr>
          <p:nvPr>
            <p:ph type="body" sz="quarter" idx="10"/>
          </p:nvPr>
        </p:nvSpPr>
        <p:spPr/>
        <p:txBody>
          <a:bodyPr/>
          <a:lstStyle/>
          <a:p>
            <a:r>
              <a:rPr lang="en-US" err="1"/>
              <a:t>iDose</a:t>
            </a:r>
            <a:r>
              <a:rPr lang="en-US" baseline="30000"/>
              <a:t>®</a:t>
            </a:r>
            <a:r>
              <a:rPr lang="en-US"/>
              <a:t> TR</a:t>
            </a:r>
          </a:p>
        </p:txBody>
      </p:sp>
    </p:spTree>
    <p:extLst>
      <p:ext uri="{BB962C8B-B14F-4D97-AF65-F5344CB8AC3E}">
        <p14:creationId xmlns:p14="http://schemas.microsoft.com/office/powerpoint/2010/main" val="2755849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C5BF1F-343D-229A-24CB-919574994BCD}"/>
              </a:ext>
            </a:extLst>
          </p:cNvPr>
          <p:cNvSpPr>
            <a:spLocks noGrp="1"/>
          </p:cNvSpPr>
          <p:nvPr>
            <p:ph type="title"/>
          </p:nvPr>
        </p:nvSpPr>
        <p:spPr/>
        <p:txBody>
          <a:bodyPr/>
          <a:lstStyle/>
          <a:p>
            <a:r>
              <a:rPr lang="en-US" sz="2200"/>
              <a:t>iDose</a:t>
            </a:r>
            <a:r>
              <a:rPr lang="en-US" sz="2200" baseline="30000"/>
              <a:t>®</a:t>
            </a:r>
            <a:r>
              <a:rPr lang="en-US" sz="2200"/>
              <a:t> TR Important Safety Information</a:t>
            </a:r>
          </a:p>
        </p:txBody>
      </p:sp>
      <p:sp>
        <p:nvSpPr>
          <p:cNvPr id="104" name="Text Placeholder 3">
            <a:extLst>
              <a:ext uri="{FF2B5EF4-FFF2-40B4-BE49-F238E27FC236}">
                <a16:creationId xmlns:a16="http://schemas.microsoft.com/office/drawing/2014/main" id="{CE710842-E492-E382-01F6-4460D31125F5}"/>
              </a:ext>
            </a:extLst>
          </p:cNvPr>
          <p:cNvSpPr txBox="1">
            <a:spLocks/>
          </p:cNvSpPr>
          <p:nvPr/>
        </p:nvSpPr>
        <p:spPr>
          <a:xfrm>
            <a:off x="529385" y="895350"/>
            <a:ext cx="8204089" cy="3602255"/>
          </a:xfrm>
          <a:prstGeom prst="rect">
            <a:avLst/>
          </a:prstGeom>
        </p:spPr>
        <p:txBody>
          <a:bodyPr/>
          <a:lstStyle>
            <a:lvl1pPr marL="0" indent="0" algn="l" defTabSz="1219170" rtl="0" eaLnBrk="1" latinLnBrk="0" hangingPunct="1">
              <a:spcBef>
                <a:spcPct val="20000"/>
              </a:spcBef>
              <a:buFont typeface="Arial" panose="020B0604020202020204" pitchFamily="34" charset="0"/>
              <a:buNone/>
              <a:defRPr lang="en-US" sz="2133" b="0" i="0" u="none" strike="noStrike" kern="1200" baseline="0" smtClean="0">
                <a:solidFill>
                  <a:srgbClr val="58595B"/>
                </a:solidFill>
                <a:latin typeface="Arial" panose="020B0604020202020204" pitchFamily="34" charset="0"/>
                <a:ea typeface="+mn-ea"/>
                <a:cs typeface="Arial" panose="020B0604020202020204" pitchFamily="34" charset="0"/>
              </a:defRPr>
            </a:lvl1pPr>
            <a:lvl2pPr marL="609585" indent="-304792" algn="l" defTabSz="1219170" rtl="0" eaLnBrk="1" latinLnBrk="0" hangingPunct="1">
              <a:spcBef>
                <a:spcPct val="20000"/>
              </a:spcBef>
              <a:buClr>
                <a:srgbClr val="008896"/>
              </a:buClr>
              <a:buFont typeface="Arial" panose="020B0604020202020204" pitchFamily="34" charset="0"/>
              <a:buChar char="•"/>
              <a:defRPr sz="1867" kern="1200">
                <a:solidFill>
                  <a:srgbClr val="58595B"/>
                </a:solidFill>
                <a:latin typeface="Arial" panose="020B0604020202020204" pitchFamily="34" charset="0"/>
                <a:ea typeface="+mn-ea"/>
                <a:cs typeface="Arial" panose="020B0604020202020204" pitchFamily="34" charset="0"/>
              </a:defRPr>
            </a:lvl2pPr>
            <a:lvl3pPr marL="1219170" indent="-304792" algn="l" defTabSz="1219170" rtl="0" eaLnBrk="1" latinLnBrk="0" hangingPunct="1">
              <a:spcBef>
                <a:spcPct val="20000"/>
              </a:spcBef>
              <a:buFont typeface="Arial" panose="020B0604020202020204" pitchFamily="34" charset="0"/>
              <a:buChar char="−"/>
              <a:defRPr sz="1867" kern="1200">
                <a:solidFill>
                  <a:srgbClr val="58595B"/>
                </a:solidFill>
                <a:latin typeface="Arial" panose="020B0604020202020204" pitchFamily="34" charset="0"/>
                <a:ea typeface="+mn-ea"/>
                <a:cs typeface="Arial" panose="020B0604020202020204" pitchFamily="34" charset="0"/>
              </a:defRPr>
            </a:lvl3pPr>
            <a:lvl4pPr marL="1828754" indent="-304792" algn="l" defTabSz="1219170" rtl="0" eaLnBrk="1" latinLnBrk="0" hangingPunct="1">
              <a:spcBef>
                <a:spcPct val="20000"/>
              </a:spcBef>
              <a:buClr>
                <a:srgbClr val="008896"/>
              </a:buClr>
              <a:buFont typeface="Arial" panose="020B0604020202020204" pitchFamily="34" charset="0"/>
              <a:buChar char="•"/>
              <a:defRPr sz="1867" kern="1200">
                <a:solidFill>
                  <a:srgbClr val="58595B"/>
                </a:solidFill>
                <a:latin typeface="Arial" panose="020B0604020202020204" pitchFamily="34" charset="0"/>
                <a:ea typeface="+mn-ea"/>
                <a:cs typeface="Arial" panose="020B0604020202020204" pitchFamily="34" charset="0"/>
              </a:defRPr>
            </a:lvl4pPr>
            <a:lvl5pPr marL="2438339" indent="-304792" algn="l" defTabSz="1219170" rtl="0" eaLnBrk="1" latinLnBrk="0" hangingPunct="1">
              <a:spcBef>
                <a:spcPct val="20000"/>
              </a:spcBef>
              <a:buFont typeface="Arial" panose="020B0604020202020204" pitchFamily="34" charset="0"/>
              <a:buChar char="−"/>
              <a:defRPr sz="1867" kern="1200">
                <a:solidFill>
                  <a:srgbClr val="58595B"/>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lnSpc>
                <a:spcPct val="106000"/>
              </a:lnSpc>
              <a:spcBef>
                <a:spcPts val="0"/>
              </a:spcBef>
            </a:pPr>
            <a:r>
              <a:rPr lang="en-US" sz="900" b="1" kern="0">
                <a:latin typeface="+mn-lt"/>
                <a:ea typeface="Calibri" panose="020F0502020204030204" pitchFamily="34" charset="0"/>
                <a:cs typeface="Calibri" panose="020F0502020204030204" pitchFamily="34" charset="0"/>
              </a:rPr>
              <a:t>INDICATIONS AND USAGE</a:t>
            </a:r>
            <a:endParaRPr lang="en-US" sz="900" kern="150">
              <a:latin typeface="+mn-lt"/>
              <a:ea typeface="Calibri" panose="020F0502020204030204" pitchFamily="34" charset="0"/>
              <a:cs typeface="Times New Roman" panose="02020603050405020304" pitchFamily="18" charset="0"/>
            </a:endParaRPr>
          </a:p>
          <a:p>
            <a:pPr>
              <a:lnSpc>
                <a:spcPct val="106000"/>
              </a:lnSpc>
              <a:spcBef>
                <a:spcPts val="0"/>
              </a:spcBef>
            </a:pPr>
            <a:r>
              <a:rPr lang="en-US" sz="900" kern="0" err="1">
                <a:latin typeface="+mn-lt"/>
                <a:ea typeface="Calibri" panose="020F0502020204030204" pitchFamily="34" charset="0"/>
                <a:cs typeface="Calibri" panose="020F0502020204030204" pitchFamily="34" charset="0"/>
              </a:rPr>
              <a:t>iDose</a:t>
            </a:r>
            <a:r>
              <a:rPr lang="en-US" sz="900" kern="0">
                <a:latin typeface="+mn-lt"/>
                <a:ea typeface="Calibri" panose="020F0502020204030204" pitchFamily="34" charset="0"/>
                <a:cs typeface="Calibri" panose="020F0502020204030204" pitchFamily="34" charset="0"/>
              </a:rPr>
              <a:t> TR (</a:t>
            </a:r>
            <a:r>
              <a:rPr lang="en-US" sz="900" kern="0" err="1">
                <a:latin typeface="+mn-lt"/>
                <a:ea typeface="Calibri" panose="020F0502020204030204" pitchFamily="34" charset="0"/>
                <a:cs typeface="Calibri" panose="020F0502020204030204" pitchFamily="34" charset="0"/>
              </a:rPr>
              <a:t>travoprost</a:t>
            </a:r>
            <a:r>
              <a:rPr lang="en-US" sz="900" kern="0">
                <a:latin typeface="+mn-lt"/>
                <a:ea typeface="Calibri" panose="020F0502020204030204" pitchFamily="34" charset="0"/>
                <a:cs typeface="Calibri" panose="020F0502020204030204" pitchFamily="34" charset="0"/>
              </a:rPr>
              <a:t> intracameral implant) is indicated for the reduction of intraocular pressure (IOP) in patients with open angle glaucoma (OAG) or ocular hypertension (OHT).</a:t>
            </a:r>
            <a:endParaRPr lang="en-US" sz="900" kern="150">
              <a:latin typeface="+mj-lt"/>
              <a:ea typeface="Calibri" panose="020F0502020204030204" pitchFamily="34" charset="0"/>
              <a:cs typeface="Times New Roman" panose="02020603050405020304" pitchFamily="18" charset="0"/>
            </a:endParaRPr>
          </a:p>
          <a:p>
            <a:pPr>
              <a:lnSpc>
                <a:spcPct val="106000"/>
              </a:lnSpc>
              <a:spcBef>
                <a:spcPts val="0"/>
              </a:spcBef>
            </a:pPr>
            <a:r>
              <a:rPr lang="en-US" sz="825" b="1" kern="0">
                <a:latin typeface="+mn-lt"/>
                <a:ea typeface="Calibri" panose="020F0502020204030204" pitchFamily="34" charset="0"/>
                <a:cs typeface="Calibri" panose="020F0502020204030204" pitchFamily="34" charset="0"/>
              </a:rPr>
              <a:t> </a:t>
            </a:r>
            <a:endParaRPr lang="en-US" sz="825" kern="150">
              <a:latin typeface="+mn-lt"/>
              <a:ea typeface="Calibri" panose="020F0502020204030204" pitchFamily="34" charset="0"/>
              <a:cs typeface="Times New Roman" panose="02020603050405020304" pitchFamily="18" charset="0"/>
            </a:endParaRPr>
          </a:p>
          <a:p>
            <a:pPr>
              <a:lnSpc>
                <a:spcPct val="106000"/>
              </a:lnSpc>
              <a:spcBef>
                <a:spcPts val="0"/>
              </a:spcBef>
            </a:pPr>
            <a:r>
              <a:rPr lang="en-US" sz="900" b="1" kern="0">
                <a:latin typeface="+mn-lt"/>
                <a:ea typeface="Calibri" panose="020F0502020204030204" pitchFamily="34" charset="0"/>
                <a:cs typeface="Calibri" panose="020F0502020204030204" pitchFamily="34" charset="0"/>
              </a:rPr>
              <a:t>IMPORTANT SAFETY INFORMATION</a:t>
            </a:r>
            <a:endParaRPr lang="en-US" sz="900" kern="150">
              <a:latin typeface="+mn-lt"/>
              <a:ea typeface="Calibri" panose="020F0502020204030204" pitchFamily="34" charset="0"/>
              <a:cs typeface="Times New Roman" panose="02020603050405020304" pitchFamily="18" charset="0"/>
            </a:endParaRPr>
          </a:p>
          <a:p>
            <a:pPr>
              <a:lnSpc>
                <a:spcPct val="106000"/>
              </a:lnSpc>
              <a:spcBef>
                <a:spcPts val="0"/>
              </a:spcBef>
            </a:pPr>
            <a:endParaRPr lang="en-US" sz="825" kern="150">
              <a:latin typeface="+mn-lt"/>
              <a:ea typeface="Calibri" panose="020F0502020204030204" pitchFamily="34" charset="0"/>
              <a:cs typeface="Times New Roman" panose="02020603050405020304" pitchFamily="18" charset="0"/>
            </a:endParaRPr>
          </a:p>
          <a:p>
            <a:pPr>
              <a:lnSpc>
                <a:spcPct val="106000"/>
              </a:lnSpc>
              <a:spcBef>
                <a:spcPts val="0"/>
              </a:spcBef>
            </a:pPr>
            <a:r>
              <a:rPr lang="en-US" sz="900" b="1" kern="0">
                <a:latin typeface="+mn-lt"/>
                <a:ea typeface="Calibri" panose="020F0502020204030204" pitchFamily="34" charset="0"/>
                <a:cs typeface="Calibri" panose="020F0502020204030204" pitchFamily="34" charset="0"/>
              </a:rPr>
              <a:t>Dosage and Administration</a:t>
            </a:r>
            <a:endParaRPr lang="en-US" sz="900" kern="150">
              <a:latin typeface="+mn-lt"/>
              <a:ea typeface="Calibri" panose="020F0502020204030204" pitchFamily="34" charset="0"/>
              <a:cs typeface="Times New Roman" panose="02020603050405020304" pitchFamily="18" charset="0"/>
            </a:endParaRPr>
          </a:p>
          <a:p>
            <a:pPr>
              <a:lnSpc>
                <a:spcPct val="106000"/>
              </a:lnSpc>
              <a:spcBef>
                <a:spcPts val="0"/>
              </a:spcBef>
            </a:pPr>
            <a:r>
              <a:rPr lang="en-US" sz="900" kern="0">
                <a:latin typeface="+mn-lt"/>
                <a:ea typeface="Calibri" panose="020F0502020204030204" pitchFamily="34" charset="0"/>
                <a:cs typeface="Calibri" panose="020F0502020204030204" pitchFamily="34" charset="0"/>
              </a:rPr>
              <a:t>For ophthalmic intracameral administration. The intracameral administration should be carried out under standard aseptic conditions.</a:t>
            </a:r>
            <a:endParaRPr lang="en-US" sz="900" kern="150">
              <a:latin typeface="+mn-lt"/>
              <a:ea typeface="Calibri" panose="020F0502020204030204" pitchFamily="34" charset="0"/>
              <a:cs typeface="Times New Roman" panose="02020603050405020304" pitchFamily="18" charset="0"/>
            </a:endParaRPr>
          </a:p>
          <a:p>
            <a:pPr>
              <a:lnSpc>
                <a:spcPct val="106000"/>
              </a:lnSpc>
              <a:spcBef>
                <a:spcPts val="0"/>
              </a:spcBef>
            </a:pPr>
            <a:endParaRPr lang="en-US" sz="825" kern="150">
              <a:latin typeface="+mn-lt"/>
              <a:ea typeface="Calibri" panose="020F0502020204030204" pitchFamily="34" charset="0"/>
              <a:cs typeface="Times New Roman" panose="02020603050405020304" pitchFamily="18" charset="0"/>
            </a:endParaRPr>
          </a:p>
          <a:p>
            <a:pPr>
              <a:lnSpc>
                <a:spcPct val="106000"/>
              </a:lnSpc>
              <a:spcBef>
                <a:spcPts val="0"/>
              </a:spcBef>
            </a:pPr>
            <a:r>
              <a:rPr lang="en-US" sz="900" b="1" kern="0">
                <a:latin typeface="+mn-lt"/>
                <a:ea typeface="Calibri" panose="020F0502020204030204" pitchFamily="34" charset="0"/>
                <a:cs typeface="Calibri" panose="020F0502020204030204" pitchFamily="34" charset="0"/>
              </a:rPr>
              <a:t>Contraindications</a:t>
            </a:r>
            <a:endParaRPr lang="en-US" sz="900" kern="150">
              <a:latin typeface="+mn-lt"/>
              <a:ea typeface="Calibri" panose="020F0502020204030204" pitchFamily="34" charset="0"/>
              <a:cs typeface="Times New Roman" panose="02020603050405020304" pitchFamily="18" charset="0"/>
            </a:endParaRPr>
          </a:p>
          <a:p>
            <a:pPr>
              <a:lnSpc>
                <a:spcPct val="106000"/>
              </a:lnSpc>
              <a:spcBef>
                <a:spcPts val="0"/>
              </a:spcBef>
            </a:pPr>
            <a:r>
              <a:rPr lang="en-US" sz="900" kern="0" err="1">
                <a:latin typeface="+mn-lt"/>
                <a:ea typeface="Calibri" panose="020F0502020204030204" pitchFamily="34" charset="0"/>
                <a:cs typeface="Calibri" panose="020F0502020204030204" pitchFamily="34" charset="0"/>
              </a:rPr>
              <a:t>iDose</a:t>
            </a:r>
            <a:r>
              <a:rPr lang="en-US" sz="900" kern="0">
                <a:latin typeface="+mn-lt"/>
                <a:ea typeface="Calibri" panose="020F0502020204030204" pitchFamily="34" charset="0"/>
                <a:cs typeface="Calibri" panose="020F0502020204030204" pitchFamily="34" charset="0"/>
              </a:rPr>
              <a:t> TR is contraindicated in patients with active or suspected ocular or periocular infections, patients with corneal endothelial cell dystrophy (e.g., </a:t>
            </a:r>
            <a:r>
              <a:rPr lang="en-US" sz="900" kern="0" err="1">
                <a:latin typeface="+mn-lt"/>
                <a:ea typeface="Calibri" panose="020F0502020204030204" pitchFamily="34" charset="0"/>
                <a:cs typeface="Calibri" panose="020F0502020204030204" pitchFamily="34" charset="0"/>
              </a:rPr>
              <a:t>Fuch’s</a:t>
            </a:r>
            <a:r>
              <a:rPr lang="en-US" sz="900" kern="0">
                <a:latin typeface="+mn-lt"/>
                <a:ea typeface="Calibri" panose="020F0502020204030204" pitchFamily="34" charset="0"/>
                <a:cs typeface="Calibri" panose="020F0502020204030204" pitchFamily="34" charset="0"/>
              </a:rPr>
              <a:t> Dystrophy, corneal </a:t>
            </a:r>
            <a:r>
              <a:rPr lang="en-US" sz="900" kern="0" err="1">
                <a:latin typeface="+mn-lt"/>
                <a:ea typeface="Calibri" panose="020F0502020204030204" pitchFamily="34" charset="0"/>
                <a:cs typeface="Calibri" panose="020F0502020204030204" pitchFamily="34" charset="0"/>
              </a:rPr>
              <a:t>guttatae</a:t>
            </a:r>
            <a:r>
              <a:rPr lang="en-US" sz="900" kern="0">
                <a:latin typeface="+mn-lt"/>
                <a:ea typeface="Calibri" panose="020F0502020204030204" pitchFamily="34" charset="0"/>
                <a:cs typeface="Calibri" panose="020F0502020204030204" pitchFamily="34" charset="0"/>
              </a:rPr>
              <a:t>), patients with prior corneal transplantation, or endothelial cell transplants (e.g., Descemet’s Stripping Automated Endothelial Keratoplasty [DSAEK]), patients with hypersensitivity to </a:t>
            </a:r>
            <a:r>
              <a:rPr lang="en-US" sz="900" kern="0" err="1">
                <a:latin typeface="+mn-lt"/>
                <a:ea typeface="Calibri" panose="020F0502020204030204" pitchFamily="34" charset="0"/>
                <a:cs typeface="Calibri" panose="020F0502020204030204" pitchFamily="34" charset="0"/>
              </a:rPr>
              <a:t>travoprost</a:t>
            </a:r>
            <a:r>
              <a:rPr lang="en-US" sz="900" kern="0">
                <a:latin typeface="+mn-lt"/>
                <a:ea typeface="Calibri" panose="020F0502020204030204" pitchFamily="34" charset="0"/>
                <a:cs typeface="Calibri" panose="020F0502020204030204" pitchFamily="34" charset="0"/>
              </a:rPr>
              <a:t> or to any other components of the product.</a:t>
            </a:r>
            <a:endParaRPr lang="en-US" sz="900" kern="150">
              <a:latin typeface="+mn-lt"/>
              <a:ea typeface="Calibri" panose="020F0502020204030204" pitchFamily="34" charset="0"/>
              <a:cs typeface="Times New Roman" panose="02020603050405020304" pitchFamily="18" charset="0"/>
            </a:endParaRPr>
          </a:p>
          <a:p>
            <a:pPr>
              <a:lnSpc>
                <a:spcPct val="106000"/>
              </a:lnSpc>
              <a:spcBef>
                <a:spcPts val="0"/>
              </a:spcBef>
            </a:pPr>
            <a:endParaRPr lang="en-US" sz="825" kern="150">
              <a:latin typeface="+mn-lt"/>
              <a:ea typeface="Calibri" panose="020F0502020204030204" pitchFamily="34" charset="0"/>
              <a:cs typeface="Times New Roman" panose="02020603050405020304" pitchFamily="18" charset="0"/>
            </a:endParaRPr>
          </a:p>
          <a:p>
            <a:pPr>
              <a:lnSpc>
                <a:spcPct val="106000"/>
              </a:lnSpc>
              <a:spcBef>
                <a:spcPts val="0"/>
              </a:spcBef>
            </a:pPr>
            <a:r>
              <a:rPr lang="en-US" sz="900" b="1" kern="0">
                <a:latin typeface="+mn-lt"/>
                <a:ea typeface="Calibri" panose="020F0502020204030204" pitchFamily="34" charset="0"/>
                <a:cs typeface="Calibri" panose="020F0502020204030204" pitchFamily="34" charset="0"/>
              </a:rPr>
              <a:t>Warnings and Precautions</a:t>
            </a:r>
            <a:endParaRPr lang="en-US" sz="900" kern="150">
              <a:latin typeface="+mn-lt"/>
              <a:ea typeface="Calibri" panose="020F0502020204030204" pitchFamily="34" charset="0"/>
              <a:cs typeface="Times New Roman" panose="02020603050405020304" pitchFamily="18" charset="0"/>
            </a:endParaRPr>
          </a:p>
          <a:p>
            <a:pPr>
              <a:lnSpc>
                <a:spcPct val="106000"/>
              </a:lnSpc>
              <a:spcBef>
                <a:spcPts val="0"/>
              </a:spcBef>
            </a:pPr>
            <a:r>
              <a:rPr lang="en-US" sz="900" kern="0" err="1">
                <a:latin typeface="+mn-lt"/>
                <a:ea typeface="Calibri" panose="020F0502020204030204" pitchFamily="34" charset="0"/>
                <a:cs typeface="Calibri" panose="020F0502020204030204" pitchFamily="34" charset="0"/>
              </a:rPr>
              <a:t>iDose</a:t>
            </a:r>
            <a:r>
              <a:rPr lang="en-US" sz="900" kern="0">
                <a:latin typeface="+mn-lt"/>
                <a:ea typeface="Calibri" panose="020F0502020204030204" pitchFamily="34" charset="0"/>
                <a:cs typeface="Calibri" panose="020F0502020204030204" pitchFamily="34" charset="0"/>
              </a:rPr>
              <a:t> TR should be used with caution in patients with narrow angles or other angle abnormalities. Monitor patients routinely to confirm the location of the </a:t>
            </a:r>
            <a:r>
              <a:rPr lang="en-US" sz="900" kern="0" err="1">
                <a:latin typeface="+mn-lt"/>
                <a:ea typeface="Calibri" panose="020F0502020204030204" pitchFamily="34" charset="0"/>
                <a:cs typeface="Calibri" panose="020F0502020204030204" pitchFamily="34" charset="0"/>
              </a:rPr>
              <a:t>iDose</a:t>
            </a:r>
            <a:r>
              <a:rPr lang="en-US" sz="900" kern="0">
                <a:latin typeface="+mn-lt"/>
                <a:ea typeface="Calibri" panose="020F0502020204030204" pitchFamily="34" charset="0"/>
                <a:cs typeface="Calibri" panose="020F0502020204030204" pitchFamily="34" charset="0"/>
              </a:rPr>
              <a:t> TR at the site of administration. Increased pigmentation of the iris can occur. Iris pigmentation is likely to be permanent.</a:t>
            </a:r>
            <a:endParaRPr lang="en-US" sz="900" kern="150">
              <a:latin typeface="+mn-lt"/>
              <a:ea typeface="Calibri" panose="020F0502020204030204" pitchFamily="34" charset="0"/>
              <a:cs typeface="Times New Roman" panose="02020603050405020304" pitchFamily="18" charset="0"/>
            </a:endParaRPr>
          </a:p>
          <a:p>
            <a:pPr>
              <a:lnSpc>
                <a:spcPct val="106000"/>
              </a:lnSpc>
              <a:spcBef>
                <a:spcPts val="0"/>
              </a:spcBef>
            </a:pPr>
            <a:endParaRPr lang="en-US" sz="825" kern="150">
              <a:latin typeface="+mn-lt"/>
              <a:ea typeface="Calibri" panose="020F0502020204030204" pitchFamily="34" charset="0"/>
              <a:cs typeface="Times New Roman" panose="02020603050405020304" pitchFamily="18" charset="0"/>
            </a:endParaRPr>
          </a:p>
          <a:p>
            <a:pPr>
              <a:lnSpc>
                <a:spcPct val="106000"/>
              </a:lnSpc>
              <a:spcBef>
                <a:spcPts val="0"/>
              </a:spcBef>
            </a:pPr>
            <a:r>
              <a:rPr lang="en-US" sz="900" b="1" kern="0">
                <a:latin typeface="+mn-lt"/>
                <a:ea typeface="Calibri" panose="020F0502020204030204" pitchFamily="34" charset="0"/>
                <a:cs typeface="Calibri" panose="020F0502020204030204" pitchFamily="34" charset="0"/>
              </a:rPr>
              <a:t>Adverse Reactions</a:t>
            </a:r>
            <a:endParaRPr lang="en-US" sz="900" kern="150">
              <a:latin typeface="+mn-lt"/>
              <a:ea typeface="Calibri" panose="020F0502020204030204" pitchFamily="34" charset="0"/>
              <a:cs typeface="Times New Roman" panose="02020603050405020304" pitchFamily="18" charset="0"/>
            </a:endParaRPr>
          </a:p>
          <a:p>
            <a:pPr>
              <a:lnSpc>
                <a:spcPct val="106000"/>
              </a:lnSpc>
              <a:spcBef>
                <a:spcPts val="0"/>
              </a:spcBef>
            </a:pPr>
            <a:r>
              <a:rPr lang="en-US" sz="900" kern="0">
                <a:latin typeface="+mn-lt"/>
                <a:ea typeface="Calibri" panose="020F0502020204030204" pitchFamily="34" charset="0"/>
                <a:cs typeface="Calibri" panose="020F0502020204030204" pitchFamily="34" charset="0"/>
              </a:rPr>
              <a:t>In controlled studies, the most common ocular adverse reactions reported in 2% to 6% of patients were increases in intraocular pressure, iritis, dry eye, visual field defects, eye pain, ocular </a:t>
            </a:r>
            <a:r>
              <a:rPr lang="en-US" sz="900" kern="0" err="1">
                <a:latin typeface="+mn-lt"/>
                <a:ea typeface="Calibri" panose="020F0502020204030204" pitchFamily="34" charset="0"/>
                <a:cs typeface="Calibri" panose="020F0502020204030204" pitchFamily="34" charset="0"/>
              </a:rPr>
              <a:t>hyperaemia</a:t>
            </a:r>
            <a:r>
              <a:rPr lang="en-US" sz="900" kern="0">
                <a:latin typeface="+mn-lt"/>
                <a:ea typeface="Calibri" panose="020F0502020204030204" pitchFamily="34" charset="0"/>
                <a:cs typeface="Calibri" panose="020F0502020204030204" pitchFamily="34" charset="0"/>
              </a:rPr>
              <a:t>, and reduced visual acuity.</a:t>
            </a:r>
            <a:endParaRPr lang="en-US" sz="900" kern="150">
              <a:latin typeface="+mn-lt"/>
              <a:ea typeface="Calibri" panose="020F0502020204030204" pitchFamily="34" charset="0"/>
              <a:cs typeface="Times New Roman" panose="02020603050405020304" pitchFamily="18" charset="0"/>
            </a:endParaRPr>
          </a:p>
          <a:p>
            <a:pPr>
              <a:lnSpc>
                <a:spcPct val="106000"/>
              </a:lnSpc>
              <a:spcBef>
                <a:spcPts val="0"/>
              </a:spcBef>
            </a:pPr>
            <a:endParaRPr lang="en-US" sz="825" kern="150">
              <a:latin typeface="+mn-lt"/>
              <a:ea typeface="Calibri" panose="020F0502020204030204" pitchFamily="34" charset="0"/>
              <a:cs typeface="Times New Roman" panose="02020603050405020304" pitchFamily="18" charset="0"/>
            </a:endParaRPr>
          </a:p>
          <a:p>
            <a:pPr defTabSz="914378">
              <a:lnSpc>
                <a:spcPct val="106000"/>
              </a:lnSpc>
              <a:spcBef>
                <a:spcPts val="0"/>
              </a:spcBef>
              <a:defRPr/>
            </a:pPr>
            <a:r>
              <a:rPr lang="en-US" sz="900" kern="0">
                <a:latin typeface="+mn-lt"/>
                <a:ea typeface="Calibri" panose="020F0502020204030204" pitchFamily="34" charset="0"/>
                <a:cs typeface="Calibri" panose="020F0502020204030204" pitchFamily="34" charset="0"/>
              </a:rPr>
              <a:t>Please see full </a:t>
            </a:r>
            <a:r>
              <a:rPr lang="en-US" sz="900" u="sng" kern="0">
                <a:latin typeface="+mn-lt"/>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Prescribing Information</a:t>
            </a:r>
            <a:r>
              <a:rPr lang="en-US" sz="900" kern="0">
                <a:latin typeface="+mn-lt"/>
                <a:ea typeface="Calibri" panose="020F0502020204030204" pitchFamily="34" charset="0"/>
                <a:cs typeface="Calibri" panose="020F0502020204030204" pitchFamily="34" charset="0"/>
              </a:rPr>
              <a:t>.</a:t>
            </a:r>
            <a:endParaRPr lang="en-US" sz="900" kern="150">
              <a:latin typeface="+mn-lt"/>
              <a:ea typeface="Calibri" panose="020F0502020204030204" pitchFamily="34" charset="0"/>
              <a:cs typeface="Times New Roman" panose="02020603050405020304" pitchFamily="18" charset="0"/>
            </a:endParaRPr>
          </a:p>
          <a:p>
            <a:pPr>
              <a:lnSpc>
                <a:spcPct val="106000"/>
              </a:lnSpc>
              <a:spcBef>
                <a:spcPts val="0"/>
              </a:spcBef>
            </a:pPr>
            <a:endParaRPr lang="en-US" sz="825" kern="150">
              <a:latin typeface="+mn-lt"/>
              <a:ea typeface="Calibri" panose="020F0502020204030204" pitchFamily="34" charset="0"/>
              <a:cs typeface="Times New Roman" panose="02020603050405020304" pitchFamily="18" charset="0"/>
            </a:endParaRPr>
          </a:p>
          <a:p>
            <a:pPr>
              <a:lnSpc>
                <a:spcPct val="106000"/>
              </a:lnSpc>
              <a:spcBef>
                <a:spcPts val="0"/>
              </a:spcBef>
            </a:pPr>
            <a:r>
              <a:rPr lang="en-US" sz="900" kern="0">
                <a:latin typeface="+mn-lt"/>
                <a:ea typeface="Calibri" panose="020F0502020204030204" pitchFamily="34" charset="0"/>
                <a:cs typeface="Calibri" panose="020F0502020204030204" pitchFamily="34" charset="0"/>
              </a:rPr>
              <a:t>You are encouraged to report all side effects to the FDA. Visit </a:t>
            </a:r>
            <a:r>
              <a:rPr lang="en-US" sz="900" u="sng" kern="0">
                <a:latin typeface="+mn-lt"/>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www.fda.gov/medwatch</a:t>
            </a:r>
            <a:r>
              <a:rPr lang="en-US" sz="900" kern="0">
                <a:latin typeface="+mn-lt"/>
                <a:ea typeface="Calibri" panose="020F0502020204030204" pitchFamily="34" charset="0"/>
                <a:cs typeface="Calibri" panose="020F0502020204030204" pitchFamily="34" charset="0"/>
              </a:rPr>
              <a:t> or call 1-800-FDA-1088. You may also call Glaukos at 1-888-404-1644.</a:t>
            </a:r>
            <a:endParaRPr lang="en-US" sz="900" kern="150">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70976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up of a drop of water&#10;&#10;Description automatically generated">
            <a:extLst>
              <a:ext uri="{FF2B5EF4-FFF2-40B4-BE49-F238E27FC236}">
                <a16:creationId xmlns:a16="http://schemas.microsoft.com/office/drawing/2014/main" id="{741CCDE2-648B-A59F-23E1-02C0F79C33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3162"/>
            <a:ext cx="9144000" cy="4810325"/>
          </a:xfrm>
          <a:prstGeom prst="rect">
            <a:avLst/>
          </a:prstGeom>
        </p:spPr>
      </p:pic>
      <p:sp>
        <p:nvSpPr>
          <p:cNvPr id="3" name="Content Placeholder 2">
            <a:extLst>
              <a:ext uri="{FF2B5EF4-FFF2-40B4-BE49-F238E27FC236}">
                <a16:creationId xmlns:a16="http://schemas.microsoft.com/office/drawing/2014/main" id="{FF2FB1F8-0C33-3EA6-B17F-AF7AF99F6059}"/>
              </a:ext>
            </a:extLst>
          </p:cNvPr>
          <p:cNvSpPr>
            <a:spLocks noGrp="1"/>
          </p:cNvSpPr>
          <p:nvPr>
            <p:ph sz="quarter" idx="10"/>
          </p:nvPr>
        </p:nvSpPr>
        <p:spPr>
          <a:xfrm>
            <a:off x="601738" y="3895171"/>
            <a:ext cx="7959686" cy="1625096"/>
          </a:xfrm>
        </p:spPr>
        <p:txBody>
          <a:bodyPr anchor="t"/>
          <a:lstStyle/>
          <a:p>
            <a:pPr algn="ctr">
              <a:spcAft>
                <a:spcPts val="1800"/>
              </a:spcAft>
            </a:pPr>
            <a:r>
              <a:rPr lang="en-US" sz="1400" b="1">
                <a:solidFill>
                  <a:schemeClr val="bg2"/>
                </a:solidFill>
                <a:latin typeface="+mn-lt"/>
              </a:rPr>
              <a:t>An FDA-approved treatment that continuously releases prescription-strength medication inside the eye and ensures your patients get the treatment they need all day and night</a:t>
            </a:r>
            <a:r>
              <a:rPr lang="en-US" sz="1400" b="1" baseline="30000">
                <a:solidFill>
                  <a:schemeClr val="bg2"/>
                </a:solidFill>
                <a:latin typeface="+mn-lt"/>
                <a:ea typeface="Calibri" panose="020F0502020204030204" pitchFamily="34" charset="0"/>
              </a:rPr>
              <a:t>1,2</a:t>
            </a:r>
            <a:endParaRPr lang="en-US" sz="1400" b="1">
              <a:solidFill>
                <a:schemeClr val="bg2"/>
              </a:solidFill>
              <a:latin typeface="+mn-lt"/>
            </a:endParaRPr>
          </a:p>
        </p:txBody>
      </p:sp>
      <p:sp>
        <p:nvSpPr>
          <p:cNvPr id="2" name="Title 1">
            <a:extLst>
              <a:ext uri="{FF2B5EF4-FFF2-40B4-BE49-F238E27FC236}">
                <a16:creationId xmlns:a16="http://schemas.microsoft.com/office/drawing/2014/main" id="{8DF7D9F3-BA0B-9B62-3A92-7777A7CDB866}"/>
              </a:ext>
            </a:extLst>
          </p:cNvPr>
          <p:cNvSpPr>
            <a:spLocks noGrp="1"/>
          </p:cNvSpPr>
          <p:nvPr>
            <p:ph type="title"/>
          </p:nvPr>
        </p:nvSpPr>
        <p:spPr/>
        <p:txBody>
          <a:bodyPr/>
          <a:lstStyle/>
          <a:p>
            <a:r>
              <a:rPr lang="en-US" sz="3200" b="1">
                <a:solidFill>
                  <a:schemeClr val="bg2"/>
                </a:solidFill>
                <a:ea typeface="Lato" panose="020F0502020204030203" pitchFamily="34" charset="0"/>
                <a:cs typeface="Lato" panose="020F0502020204030203" pitchFamily="34" charset="0"/>
              </a:rPr>
              <a:t>Introducing </a:t>
            </a:r>
            <a:br>
              <a:rPr lang="en-US" sz="3200" b="1">
                <a:solidFill>
                  <a:schemeClr val="bg2"/>
                </a:solidFill>
                <a:ea typeface="Lato" panose="020F0502020204030203" pitchFamily="34" charset="0"/>
                <a:cs typeface="Lato" panose="020F0502020204030203" pitchFamily="34" charset="0"/>
              </a:rPr>
            </a:br>
            <a:r>
              <a:rPr lang="en-US" sz="3200" b="1" err="1">
                <a:solidFill>
                  <a:schemeClr val="bg2"/>
                </a:solidFill>
                <a:ea typeface="Lato" panose="020F0502020204030203" pitchFamily="34" charset="0"/>
                <a:cs typeface="Lato" panose="020F0502020204030203" pitchFamily="34" charset="0"/>
              </a:rPr>
              <a:t>iDose</a:t>
            </a:r>
            <a:r>
              <a:rPr lang="en-US" sz="3200" b="1" baseline="30000">
                <a:solidFill>
                  <a:schemeClr val="bg2"/>
                </a:solidFill>
                <a:ea typeface="Lato" panose="020F0502020204030203" pitchFamily="34" charset="0"/>
                <a:cs typeface="Lato" panose="020F0502020204030203" pitchFamily="34" charset="0"/>
              </a:rPr>
              <a:t>®</a:t>
            </a:r>
            <a:r>
              <a:rPr lang="en-US" sz="3200" b="1">
                <a:solidFill>
                  <a:schemeClr val="bg2"/>
                </a:solidFill>
                <a:ea typeface="Lato" panose="020F0502020204030203" pitchFamily="34" charset="0"/>
                <a:cs typeface="Lato" panose="020F0502020204030203" pitchFamily="34" charset="0"/>
              </a:rPr>
              <a:t> TR</a:t>
            </a:r>
          </a:p>
        </p:txBody>
      </p:sp>
      <p:sp>
        <p:nvSpPr>
          <p:cNvPr id="6" name="TextBox 5">
            <a:extLst>
              <a:ext uri="{FF2B5EF4-FFF2-40B4-BE49-F238E27FC236}">
                <a16:creationId xmlns:a16="http://schemas.microsoft.com/office/drawing/2014/main" id="{E1630C1B-0C3C-BE45-34B1-716824B2119D}"/>
              </a:ext>
            </a:extLst>
          </p:cNvPr>
          <p:cNvSpPr txBox="1"/>
          <p:nvPr/>
        </p:nvSpPr>
        <p:spPr>
          <a:xfrm>
            <a:off x="1319709" y="4768643"/>
            <a:ext cx="6065312" cy="246221"/>
          </a:xfrm>
          <a:prstGeom prst="rect">
            <a:avLst/>
          </a:prstGeom>
          <a:noFill/>
        </p:spPr>
        <p:txBody>
          <a:bodyPr wrap="square" rtlCol="0">
            <a:spAutoFit/>
          </a:bodyPr>
          <a:lstStyle/>
          <a:p>
            <a:pPr>
              <a:defRPr/>
            </a:pPr>
            <a:r>
              <a:rPr lang="en-US" sz="500">
                <a:solidFill>
                  <a:schemeClr val="bg2"/>
                </a:solidFill>
              </a:rPr>
              <a:t>1. Sarkisian SR, et al. </a:t>
            </a:r>
            <a:r>
              <a:rPr lang="en-US" sz="500" err="1">
                <a:solidFill>
                  <a:schemeClr val="bg2"/>
                </a:solidFill>
              </a:rPr>
              <a:t>Ophthalmol</a:t>
            </a:r>
            <a:r>
              <a:rPr lang="en-US" sz="500">
                <a:solidFill>
                  <a:schemeClr val="bg2"/>
                </a:solidFill>
              </a:rPr>
              <a:t> </a:t>
            </a:r>
            <a:r>
              <a:rPr lang="en-US" sz="500" err="1">
                <a:solidFill>
                  <a:schemeClr val="bg2"/>
                </a:solidFill>
              </a:rPr>
              <a:t>Ther</a:t>
            </a:r>
            <a:r>
              <a:rPr lang="en-US" sz="500">
                <a:solidFill>
                  <a:schemeClr val="bg2"/>
                </a:solidFill>
              </a:rPr>
              <a:t>. 2024;13(4):995-1014. doi:10.1007/s40123-024-00898-y</a:t>
            </a:r>
          </a:p>
          <a:p>
            <a:pPr>
              <a:defRPr/>
            </a:pPr>
            <a:r>
              <a:rPr lang="en-US" sz="500">
                <a:solidFill>
                  <a:schemeClr val="bg2"/>
                </a:solidFill>
              </a:rPr>
              <a:t>2. </a:t>
            </a:r>
            <a:r>
              <a:rPr lang="en-US" sz="500" err="1">
                <a:solidFill>
                  <a:schemeClr val="bg2"/>
                </a:solidFill>
              </a:rPr>
              <a:t>iDose</a:t>
            </a:r>
            <a:r>
              <a:rPr lang="en-US" sz="500">
                <a:solidFill>
                  <a:schemeClr val="bg2"/>
                </a:solidFill>
              </a:rPr>
              <a:t> TR (</a:t>
            </a:r>
            <a:r>
              <a:rPr lang="en-US" sz="500" err="1">
                <a:solidFill>
                  <a:schemeClr val="bg2"/>
                </a:solidFill>
              </a:rPr>
              <a:t>travoprost</a:t>
            </a:r>
            <a:r>
              <a:rPr lang="en-US" sz="500">
                <a:solidFill>
                  <a:schemeClr val="bg2"/>
                </a:solidFill>
              </a:rPr>
              <a:t> intracameral implant) 75 mcg Prescribing Information. Glaukos Corporation. 2023.</a:t>
            </a:r>
          </a:p>
        </p:txBody>
      </p:sp>
    </p:spTree>
    <p:extLst>
      <p:ext uri="{BB962C8B-B14F-4D97-AF65-F5344CB8AC3E}">
        <p14:creationId xmlns:p14="http://schemas.microsoft.com/office/powerpoint/2010/main" val="2934047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9EB097-5E29-B04E-413F-AF64637FA9F5}"/>
              </a:ext>
            </a:extLst>
          </p:cNvPr>
          <p:cNvSpPr>
            <a:spLocks noGrp="1"/>
          </p:cNvSpPr>
          <p:nvPr>
            <p:ph sz="quarter" idx="10"/>
          </p:nvPr>
        </p:nvSpPr>
        <p:spPr>
          <a:xfrm>
            <a:off x="439271" y="947189"/>
            <a:ext cx="4714621" cy="3429000"/>
          </a:xfrm>
        </p:spPr>
        <p:txBody>
          <a:bodyPr/>
          <a:lstStyle/>
          <a:p>
            <a:pPr marL="285750" indent="-285750" algn="l">
              <a:lnSpc>
                <a:spcPct val="100000"/>
              </a:lnSpc>
              <a:spcAft>
                <a:spcPts val="1200"/>
              </a:spcAft>
              <a:buSzPct val="70000"/>
              <a:buFont typeface="Wingdings" pitchFamily="2" charset="2"/>
              <a:buChar char="ü"/>
            </a:pPr>
            <a:r>
              <a:rPr lang="en-US" sz="1800">
                <a:latin typeface="+mn-lt"/>
              </a:rPr>
              <a:t>iDose</a:t>
            </a:r>
            <a:r>
              <a:rPr lang="en-US" sz="1800" baseline="30000">
                <a:latin typeface="+mn-lt"/>
              </a:rPr>
              <a:t>®</a:t>
            </a:r>
            <a:r>
              <a:rPr lang="en-US" sz="1800">
                <a:latin typeface="+mn-lt"/>
              </a:rPr>
              <a:t> TR is proven safe and effective</a:t>
            </a:r>
            <a:r>
              <a:rPr lang="en-US" sz="1800" baseline="30000">
                <a:latin typeface="+mn-lt"/>
              </a:rPr>
              <a:t>1-4</a:t>
            </a:r>
          </a:p>
          <a:p>
            <a:pPr marL="285750" indent="-285750" algn="l">
              <a:lnSpc>
                <a:spcPct val="100000"/>
              </a:lnSpc>
              <a:spcAft>
                <a:spcPts val="1200"/>
              </a:spcAft>
              <a:buSzPct val="70000"/>
              <a:buFont typeface="Wingdings" pitchFamily="2" charset="2"/>
              <a:buChar char="ü"/>
            </a:pPr>
            <a:r>
              <a:rPr lang="en-US" sz="1800">
                <a:latin typeface="+mn-lt"/>
              </a:rPr>
              <a:t>Ensures 24/7 patient adherence</a:t>
            </a:r>
            <a:r>
              <a:rPr lang="en-US" sz="1800" baseline="30000">
                <a:latin typeface="Arial"/>
                <a:cs typeface="Arial"/>
              </a:rPr>
              <a:t>1-4</a:t>
            </a:r>
            <a:endParaRPr lang="en-US" sz="1800">
              <a:latin typeface="+mn-lt"/>
            </a:endParaRPr>
          </a:p>
          <a:p>
            <a:pPr marL="285750" indent="-285750" algn="l">
              <a:lnSpc>
                <a:spcPct val="100000"/>
              </a:lnSpc>
              <a:spcAft>
                <a:spcPts val="1200"/>
              </a:spcAft>
              <a:buSzPct val="70000"/>
              <a:buFont typeface="Wingdings" pitchFamily="2" charset="2"/>
              <a:buChar char="ü"/>
            </a:pPr>
            <a:r>
              <a:rPr lang="en-US" sz="1800">
                <a:latin typeface="+mn-lt"/>
              </a:rPr>
              <a:t>Helps lower eye pressure </a:t>
            </a:r>
          </a:p>
          <a:p>
            <a:pPr marL="285750" indent="-285750">
              <a:spcAft>
                <a:spcPts val="1200"/>
              </a:spcAft>
              <a:buSzPct val="70000"/>
              <a:buFont typeface="Wingdings" pitchFamily="2" charset="2"/>
              <a:buChar char="ü"/>
            </a:pPr>
            <a:r>
              <a:rPr lang="en-US" sz="1800">
                <a:latin typeface="+mn-lt"/>
              </a:rPr>
              <a:t>Helps healthcare providers take control of the patient treatment journey</a:t>
            </a:r>
            <a:endParaRPr lang="en-US" sz="1800">
              <a:latin typeface="+mn-lt"/>
              <a:cs typeface="Arial"/>
            </a:endParaRPr>
          </a:p>
          <a:p>
            <a:pPr marL="285750" indent="-285750" algn="l">
              <a:lnSpc>
                <a:spcPct val="100000"/>
              </a:lnSpc>
              <a:spcAft>
                <a:spcPts val="1200"/>
              </a:spcAft>
              <a:buSzPct val="70000"/>
              <a:buFont typeface="Wingdings" pitchFamily="2" charset="2"/>
              <a:buChar char="ü"/>
            </a:pPr>
            <a:endParaRPr lang="en-US" sz="1100" baseline="30000"/>
          </a:p>
        </p:txBody>
      </p:sp>
      <p:sp>
        <p:nvSpPr>
          <p:cNvPr id="14" name="Title 1">
            <a:extLst>
              <a:ext uri="{FF2B5EF4-FFF2-40B4-BE49-F238E27FC236}">
                <a16:creationId xmlns:a16="http://schemas.microsoft.com/office/drawing/2014/main" id="{27EE51D9-604E-6ADB-E8E2-F7D0AFBF0C33}"/>
              </a:ext>
            </a:extLst>
          </p:cNvPr>
          <p:cNvSpPr>
            <a:spLocks noGrp="1"/>
          </p:cNvSpPr>
          <p:nvPr>
            <p:ph type="title"/>
          </p:nvPr>
        </p:nvSpPr>
        <p:spPr/>
        <p:txBody>
          <a:bodyPr/>
          <a:lstStyle/>
          <a:p>
            <a:r>
              <a:rPr lang="en-US"/>
              <a:t>A Groundbreaking Advancement in Glaucoma Treatment</a:t>
            </a:r>
          </a:p>
        </p:txBody>
      </p:sp>
      <p:pic>
        <p:nvPicPr>
          <p:cNvPr id="11" name="Picture 10">
            <a:extLst>
              <a:ext uri="{FF2B5EF4-FFF2-40B4-BE49-F238E27FC236}">
                <a16:creationId xmlns:a16="http://schemas.microsoft.com/office/drawing/2014/main" id="{8E01D8A8-E048-EBD9-15A5-B84657FFFB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53892" y="1088638"/>
            <a:ext cx="3175072" cy="3174542"/>
          </a:xfrm>
          <a:prstGeom prst="ellipse">
            <a:avLst/>
          </a:prstGeom>
          <a:ln w="38100">
            <a:solidFill>
              <a:srgbClr val="60C3EA"/>
            </a:solidFill>
          </a:ln>
          <a:effectLst>
            <a:outerShdw blurRad="50800" dist="38100" dir="5400000" algn="t" rotWithShape="0">
              <a:prstClr val="black">
                <a:alpha val="40000"/>
              </a:prstClr>
            </a:outerShdw>
          </a:effectLst>
        </p:spPr>
      </p:pic>
      <p:sp>
        <p:nvSpPr>
          <p:cNvPr id="2" name="Content Placeholder 3">
            <a:extLst>
              <a:ext uri="{FF2B5EF4-FFF2-40B4-BE49-F238E27FC236}">
                <a16:creationId xmlns:a16="http://schemas.microsoft.com/office/drawing/2014/main" id="{EFDB4DC1-0168-CC3D-FD32-F6E9CF4CCE82}"/>
              </a:ext>
            </a:extLst>
          </p:cNvPr>
          <p:cNvSpPr txBox="1">
            <a:spLocks/>
          </p:cNvSpPr>
          <p:nvPr/>
        </p:nvSpPr>
        <p:spPr>
          <a:xfrm>
            <a:off x="1279471" y="4819493"/>
            <a:ext cx="6427616" cy="413658"/>
          </a:xfrm>
          <a:prstGeom prst="rect">
            <a:avLst/>
          </a:prstGeom>
        </p:spPr>
        <p:txBody>
          <a:bodyPr/>
          <a:lstStyle>
            <a:lvl1pPr marL="0" indent="0" algn="l" defTabSz="914400" rtl="0" eaLnBrk="1" latinLnBrk="0" hangingPunct="1">
              <a:spcBef>
                <a:spcPct val="20000"/>
              </a:spcBef>
              <a:buClr>
                <a:schemeClr val="accent1"/>
              </a:buClr>
              <a:buFont typeface="Arial" panose="020B0604020202020204" pitchFamily="34" charset="0"/>
              <a:buNone/>
              <a:defRPr lang="en-US" sz="800" b="0" i="0" u="none" strike="noStrike" kern="1200" baseline="0">
                <a:solidFill>
                  <a:schemeClr val="bg2"/>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3716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8288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400" b="1">
                <a:solidFill>
                  <a:schemeClr val="bg2"/>
                </a:solidFill>
              </a:rPr>
              <a:t>1. </a:t>
            </a:r>
            <a:r>
              <a:rPr lang="en-US" sz="400" err="1">
                <a:solidFill>
                  <a:schemeClr val="bg2"/>
                </a:solidFill>
              </a:rPr>
              <a:t>iDose</a:t>
            </a:r>
            <a:r>
              <a:rPr lang="en-US" sz="400">
                <a:solidFill>
                  <a:schemeClr val="bg2"/>
                </a:solidFill>
              </a:rPr>
              <a:t> TR (</a:t>
            </a:r>
            <a:r>
              <a:rPr lang="en-US" sz="400" err="1">
                <a:solidFill>
                  <a:schemeClr val="bg2"/>
                </a:solidFill>
              </a:rPr>
              <a:t>travoprost</a:t>
            </a:r>
            <a:r>
              <a:rPr lang="en-US" sz="400">
                <a:solidFill>
                  <a:schemeClr val="bg2"/>
                </a:solidFill>
              </a:rPr>
              <a:t> intracameral implant) 75 mcg Prescribing Information. Glaukos Corporation. 2023. </a:t>
            </a:r>
            <a:r>
              <a:rPr lang="en-US" sz="400" b="1">
                <a:solidFill>
                  <a:schemeClr val="bg2"/>
                </a:solidFill>
              </a:rPr>
              <a:t>2. </a:t>
            </a:r>
            <a:r>
              <a:rPr lang="en-US" sz="400" err="1">
                <a:solidFill>
                  <a:schemeClr val="bg2"/>
                </a:solidFill>
              </a:rPr>
              <a:t>Berdahl</a:t>
            </a:r>
            <a:r>
              <a:rPr lang="en-US" sz="400">
                <a:solidFill>
                  <a:schemeClr val="bg2"/>
                </a:solidFill>
              </a:rPr>
              <a:t> JP, Sarkisian SR Jr, Ang RE, et al; </a:t>
            </a:r>
            <a:r>
              <a:rPr lang="en-US" sz="400" err="1">
                <a:solidFill>
                  <a:schemeClr val="bg2"/>
                </a:solidFill>
              </a:rPr>
              <a:t>Travoprost</a:t>
            </a:r>
            <a:r>
              <a:rPr lang="en-US" sz="400">
                <a:solidFill>
                  <a:schemeClr val="bg2"/>
                </a:solidFill>
              </a:rPr>
              <a:t> Intraocular Implant Study Group. Efficacy and safety of the </a:t>
            </a:r>
            <a:r>
              <a:rPr lang="en-US" sz="400" err="1">
                <a:solidFill>
                  <a:schemeClr val="bg2"/>
                </a:solidFill>
              </a:rPr>
              <a:t>travoprost</a:t>
            </a:r>
            <a:r>
              <a:rPr lang="en-US" sz="400">
                <a:solidFill>
                  <a:schemeClr val="bg2"/>
                </a:solidFill>
              </a:rPr>
              <a:t> intraocular implant in reducing topical IOP-lowering medication burden in patients with open-angle glaucoma or ocular hypertension. Drugs. 2024;84(1):83-97. doi:10.1007/s40265-023-01973-7 </a:t>
            </a:r>
            <a:r>
              <a:rPr lang="en-US" sz="400" b="1">
                <a:solidFill>
                  <a:schemeClr val="bg2"/>
                </a:solidFill>
              </a:rPr>
              <a:t>3. </a:t>
            </a:r>
            <a:r>
              <a:rPr lang="en-US" sz="400">
                <a:solidFill>
                  <a:schemeClr val="bg2"/>
                </a:solidFill>
              </a:rPr>
              <a:t>Sarkisian SR Jr, Ang RE, Lee AM, et al; GC-010 </a:t>
            </a:r>
            <a:r>
              <a:rPr lang="en-US" sz="400" err="1">
                <a:solidFill>
                  <a:schemeClr val="bg2"/>
                </a:solidFill>
              </a:rPr>
              <a:t>Travoprost</a:t>
            </a:r>
            <a:r>
              <a:rPr lang="en-US" sz="400">
                <a:solidFill>
                  <a:schemeClr val="bg2"/>
                </a:solidFill>
              </a:rPr>
              <a:t> Intraocular Implant Investigators. Phase 3 randomized clinical trial of the safety and efficacy of </a:t>
            </a:r>
            <a:r>
              <a:rPr lang="en-US" sz="400" err="1">
                <a:solidFill>
                  <a:schemeClr val="bg2"/>
                </a:solidFill>
              </a:rPr>
              <a:t>travoprost</a:t>
            </a:r>
            <a:r>
              <a:rPr lang="en-US" sz="400">
                <a:solidFill>
                  <a:schemeClr val="bg2"/>
                </a:solidFill>
              </a:rPr>
              <a:t> intraocular implant in patients with open-angle glaucoma or ocular hypertension. Ophthalmology. Published online February 27, 2024. doi:10.1016/j. ophtha.2024.02.022 </a:t>
            </a:r>
            <a:r>
              <a:rPr lang="en-US" sz="400" b="1">
                <a:solidFill>
                  <a:schemeClr val="bg2"/>
                </a:solidFill>
              </a:rPr>
              <a:t>4. </a:t>
            </a:r>
            <a:r>
              <a:rPr lang="en-US" sz="400">
                <a:solidFill>
                  <a:schemeClr val="bg2"/>
                </a:solidFill>
              </a:rPr>
              <a:t>Sarkisian SR, Ang RE, Lee AM, et al. </a:t>
            </a:r>
            <a:r>
              <a:rPr lang="en-US" sz="400" err="1">
                <a:solidFill>
                  <a:schemeClr val="bg2"/>
                </a:solidFill>
              </a:rPr>
              <a:t>Travoprost</a:t>
            </a:r>
            <a:r>
              <a:rPr lang="en-US" sz="400">
                <a:solidFill>
                  <a:schemeClr val="bg2"/>
                </a:solidFill>
              </a:rPr>
              <a:t> intracameral implant for open-angle glaucoma or ocular hypertension: 12-month results of a randomized, </a:t>
            </a:r>
            <a:r>
              <a:rPr lang="en-US" sz="400" err="1">
                <a:solidFill>
                  <a:schemeClr val="bg2"/>
                </a:solidFill>
              </a:rPr>
              <a:t>doublemasked</a:t>
            </a:r>
            <a:r>
              <a:rPr lang="en-US" sz="400">
                <a:solidFill>
                  <a:schemeClr val="bg2"/>
                </a:solidFill>
              </a:rPr>
              <a:t> trial. </a:t>
            </a:r>
            <a:r>
              <a:rPr lang="en-US" sz="400" err="1">
                <a:solidFill>
                  <a:schemeClr val="bg2"/>
                </a:solidFill>
              </a:rPr>
              <a:t>Ophthalmol</a:t>
            </a:r>
            <a:r>
              <a:rPr lang="en-US" sz="400">
                <a:solidFill>
                  <a:schemeClr val="bg2"/>
                </a:solidFill>
              </a:rPr>
              <a:t> </a:t>
            </a:r>
            <a:r>
              <a:rPr lang="en-US" sz="400" err="1">
                <a:solidFill>
                  <a:schemeClr val="bg2"/>
                </a:solidFill>
              </a:rPr>
              <a:t>Ther</a:t>
            </a:r>
            <a:r>
              <a:rPr lang="en-US" sz="400">
                <a:solidFill>
                  <a:schemeClr val="bg2"/>
                </a:solidFill>
              </a:rPr>
              <a:t>. 2024;13(4):995-1014. doi:10.1007/s40123-024-00898-y</a:t>
            </a:r>
          </a:p>
        </p:txBody>
      </p:sp>
    </p:spTree>
    <p:extLst>
      <p:ext uri="{BB962C8B-B14F-4D97-AF65-F5344CB8AC3E}">
        <p14:creationId xmlns:p14="http://schemas.microsoft.com/office/powerpoint/2010/main" val="2612759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615F161-CD70-E306-D20B-219CCB9A1254}"/>
              </a:ext>
            </a:extLst>
          </p:cNvPr>
          <p:cNvSpPr>
            <a:spLocks noGrp="1"/>
          </p:cNvSpPr>
          <p:nvPr>
            <p:ph sz="quarter" idx="11"/>
          </p:nvPr>
        </p:nvSpPr>
        <p:spPr/>
        <p:txBody>
          <a:bodyPr/>
          <a:lstStyle/>
          <a:p>
            <a:endParaRPr lang="en-US"/>
          </a:p>
        </p:txBody>
      </p:sp>
      <p:sp>
        <p:nvSpPr>
          <p:cNvPr id="6" name="TextBox 5">
            <a:extLst>
              <a:ext uri="{FF2B5EF4-FFF2-40B4-BE49-F238E27FC236}">
                <a16:creationId xmlns:a16="http://schemas.microsoft.com/office/drawing/2014/main" id="{B8970D10-62F7-CD81-4113-232B379CDFF6}"/>
              </a:ext>
            </a:extLst>
          </p:cNvPr>
          <p:cNvSpPr txBox="1"/>
          <p:nvPr/>
        </p:nvSpPr>
        <p:spPr>
          <a:xfrm>
            <a:off x="567233" y="1232922"/>
            <a:ext cx="4164096" cy="2677656"/>
          </a:xfrm>
          <a:prstGeom prst="rect">
            <a:avLst/>
          </a:prstGeom>
          <a:noFill/>
        </p:spPr>
        <p:txBody>
          <a:bodyPr wrap="square">
            <a:spAutoFit/>
          </a:bodyPr>
          <a:lstStyle/>
          <a:p>
            <a:pPr marL="0" indent="0">
              <a:buNone/>
            </a:pPr>
            <a:r>
              <a:rPr lang="en-US" sz="1600" b="1">
                <a:solidFill>
                  <a:schemeClr val="accent6"/>
                </a:solidFill>
                <a:latin typeface="Arial" panose="020B0604020202020204" pitchFamily="34" charset="0"/>
                <a:cs typeface="Arial" panose="020B0604020202020204" pitchFamily="34" charset="0"/>
              </a:rPr>
              <a:t>Unique Drug Formulation</a:t>
            </a:r>
          </a:p>
          <a:p>
            <a:pPr marL="285750" indent="-285750">
              <a:buClr>
                <a:schemeClr val="bg1"/>
              </a:buClr>
              <a:buSzPct val="70000"/>
              <a:buFont typeface="Wingdings" pitchFamily="2" charset="2"/>
              <a:buChar char="ü"/>
            </a:pPr>
            <a:r>
              <a:rPr lang="en-US" sz="1100">
                <a:solidFill>
                  <a:schemeClr val="tx1">
                    <a:lumMod val="50000"/>
                    <a:lumOff val="50000"/>
                  </a:schemeClr>
                </a:solidFill>
                <a:latin typeface="Arial" panose="020B0604020202020204" pitchFamily="34" charset="0"/>
                <a:cs typeface="Arial" panose="020B0604020202020204" pitchFamily="34" charset="0"/>
              </a:rPr>
              <a:t>iDose</a:t>
            </a:r>
            <a:r>
              <a:rPr lang="en-US" sz="1100" baseline="30000">
                <a:solidFill>
                  <a:schemeClr val="tx1">
                    <a:lumMod val="50000"/>
                    <a:lumOff val="50000"/>
                  </a:schemeClr>
                </a:solidFill>
                <a:latin typeface="Arial" panose="020B0604020202020204" pitchFamily="34" charset="0"/>
                <a:cs typeface="Arial" panose="020B0604020202020204" pitchFamily="34" charset="0"/>
              </a:rPr>
              <a:t>®</a:t>
            </a:r>
            <a:r>
              <a:rPr lang="en-US" sz="1100">
                <a:solidFill>
                  <a:schemeClr val="tx1">
                    <a:lumMod val="50000"/>
                    <a:lumOff val="50000"/>
                  </a:schemeClr>
                </a:solidFill>
                <a:latin typeface="Arial" panose="020B0604020202020204" pitchFamily="34" charset="0"/>
                <a:cs typeface="Arial" panose="020B0604020202020204" pitchFamily="34" charset="0"/>
              </a:rPr>
              <a:t> TR releases a unique formulation of the same effective medication used in the leading class of prescription eye drops inside the eye in a reliable and consistent manner</a:t>
            </a:r>
          </a:p>
          <a:p>
            <a:pPr lvl="1"/>
            <a:endParaRPr lang="en-US" sz="1600">
              <a:solidFill>
                <a:schemeClr val="tx1">
                  <a:lumMod val="50000"/>
                  <a:lumOff val="50000"/>
                </a:schemeClr>
              </a:solidFill>
              <a:latin typeface="Arial" panose="020B0604020202020204" pitchFamily="34" charset="0"/>
              <a:cs typeface="Arial" panose="020B0604020202020204" pitchFamily="34" charset="0"/>
            </a:endParaRPr>
          </a:p>
          <a:p>
            <a:pPr marL="0" indent="0">
              <a:buNone/>
            </a:pPr>
            <a:r>
              <a:rPr lang="en-US" sz="1600" b="1">
                <a:solidFill>
                  <a:schemeClr val="accent6"/>
                </a:solidFill>
                <a:latin typeface="Arial" panose="020B0604020202020204" pitchFamily="34" charset="0"/>
                <a:cs typeface="Arial" panose="020B0604020202020204" pitchFamily="34" charset="0"/>
              </a:rPr>
              <a:t>Micro-Sized</a:t>
            </a:r>
          </a:p>
          <a:p>
            <a:pPr marL="285750" indent="-285750">
              <a:buClr>
                <a:schemeClr val="bg1"/>
              </a:buClr>
              <a:buSzPct val="70000"/>
              <a:buFont typeface="Wingdings" pitchFamily="2" charset="2"/>
              <a:buChar char="ü"/>
            </a:pPr>
            <a:r>
              <a:rPr lang="en-US" sz="1100">
                <a:solidFill>
                  <a:schemeClr val="tx1">
                    <a:lumMod val="50000"/>
                    <a:lumOff val="50000"/>
                  </a:schemeClr>
                </a:solidFill>
                <a:latin typeface="Arial" panose="020B0604020202020204" pitchFamily="34" charset="0"/>
                <a:cs typeface="Arial" panose="020B0604020202020204" pitchFamily="34" charset="0"/>
              </a:rPr>
              <a:t>iDose TR is tiny–200 times smaller than a single drop of glaucoma medication</a:t>
            </a:r>
          </a:p>
          <a:p>
            <a:pPr lvl="1"/>
            <a:endParaRPr lang="en-US" sz="1600">
              <a:solidFill>
                <a:schemeClr val="tx1">
                  <a:lumMod val="50000"/>
                  <a:lumOff val="50000"/>
                </a:schemeClr>
              </a:solidFill>
              <a:latin typeface="Arial" panose="020B0604020202020204" pitchFamily="34" charset="0"/>
              <a:cs typeface="Arial" panose="020B0604020202020204" pitchFamily="34" charset="0"/>
            </a:endParaRPr>
          </a:p>
          <a:p>
            <a:pPr marL="0" indent="0">
              <a:buNone/>
            </a:pPr>
            <a:r>
              <a:rPr lang="en-US" sz="1600" b="1">
                <a:solidFill>
                  <a:schemeClr val="accent6"/>
                </a:solidFill>
                <a:latin typeface="Arial" panose="020B0604020202020204" pitchFamily="34" charset="0"/>
                <a:cs typeface="Arial" panose="020B0604020202020204" pitchFamily="34" charset="0"/>
              </a:rPr>
              <a:t>Fixed and Stable</a:t>
            </a:r>
          </a:p>
          <a:p>
            <a:pPr marL="285750" indent="-285750">
              <a:buClr>
                <a:schemeClr val="bg1"/>
              </a:buClr>
              <a:buSzPct val="70000"/>
              <a:buFont typeface="Wingdings" pitchFamily="2" charset="2"/>
              <a:buChar char="ü"/>
            </a:pPr>
            <a:r>
              <a:rPr lang="en-US" sz="1100">
                <a:solidFill>
                  <a:schemeClr val="tx1">
                    <a:lumMod val="50000"/>
                    <a:lumOff val="50000"/>
                  </a:schemeClr>
                </a:solidFill>
                <a:latin typeface="Arial" panose="020B0604020202020204" pitchFamily="34" charset="0"/>
                <a:cs typeface="Arial" panose="020B0604020202020204" pitchFamily="34" charset="0"/>
              </a:rPr>
              <a:t>iDose TR is designed to stay in place and remain stable in the eye. Patients won’t feel it or know it’s there</a:t>
            </a:r>
          </a:p>
        </p:txBody>
      </p:sp>
      <p:sp>
        <p:nvSpPr>
          <p:cNvPr id="13" name="Title 1">
            <a:extLst>
              <a:ext uri="{FF2B5EF4-FFF2-40B4-BE49-F238E27FC236}">
                <a16:creationId xmlns:a16="http://schemas.microsoft.com/office/drawing/2014/main" id="{27EE51D9-604E-6ADB-E8E2-F7D0AFBF0C33}"/>
              </a:ext>
            </a:extLst>
          </p:cNvPr>
          <p:cNvSpPr txBox="1">
            <a:spLocks/>
          </p:cNvSpPr>
          <p:nvPr/>
        </p:nvSpPr>
        <p:spPr>
          <a:xfrm>
            <a:off x="429689" y="251114"/>
            <a:ext cx="8303785" cy="415636"/>
          </a:xfrm>
          <a:prstGeom prst="rect">
            <a:avLst/>
          </a:prstGeom>
        </p:spPr>
        <p:txBody>
          <a:bodyPr/>
          <a:lstStyle>
            <a:lvl1pPr algn="l" defTabSz="914400" rtl="0" eaLnBrk="1" latinLnBrk="0" hangingPunct="1">
              <a:spcBef>
                <a:spcPct val="0"/>
              </a:spcBef>
              <a:buNone/>
              <a:defRPr sz="2400" b="0" kern="1200" baseline="0">
                <a:solidFill>
                  <a:schemeClr val="bg1"/>
                </a:solidFill>
                <a:latin typeface="+mj-lt"/>
                <a:ea typeface="+mj-ea"/>
                <a:cs typeface="Arial" panose="020B0604020202020204" pitchFamily="34" charset="0"/>
              </a:defRPr>
            </a:lvl1pPr>
          </a:lstStyle>
          <a:p>
            <a:r>
              <a:rPr lang="en-US"/>
              <a:t>Founded Upon Innovative Technology</a:t>
            </a:r>
          </a:p>
        </p:txBody>
      </p:sp>
      <p:pic>
        <p:nvPicPr>
          <p:cNvPr id="2" name="Picture 1">
            <a:extLst>
              <a:ext uri="{FF2B5EF4-FFF2-40B4-BE49-F238E27FC236}">
                <a16:creationId xmlns:a16="http://schemas.microsoft.com/office/drawing/2014/main" id="{2C5E67C0-F9F5-3F3E-0CF6-1A3118E75E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54138" y="1104018"/>
            <a:ext cx="3071855" cy="3053517"/>
          </a:xfrm>
          <a:prstGeom prst="rect">
            <a:avLst/>
          </a:prstGeom>
        </p:spPr>
      </p:pic>
    </p:spTree>
    <p:extLst>
      <p:ext uri="{BB962C8B-B14F-4D97-AF65-F5344CB8AC3E}">
        <p14:creationId xmlns:p14="http://schemas.microsoft.com/office/powerpoint/2010/main" val="2926129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p:txBody>
          <a:bodyPr/>
          <a:lstStyle/>
          <a:p>
            <a:r>
              <a:rPr lang="en-US" sz="2200"/>
              <a:t>Clinically Proven to Be Safe and Effective</a:t>
            </a:r>
          </a:p>
        </p:txBody>
      </p:sp>
      <p:sp>
        <p:nvSpPr>
          <p:cNvPr id="11" name="Rounded Rectangle 4">
            <a:extLst>
              <a:ext uri="{FF2B5EF4-FFF2-40B4-BE49-F238E27FC236}">
                <a16:creationId xmlns:a16="http://schemas.microsoft.com/office/drawing/2014/main" id="{7C363499-5802-9DF8-9769-DA31788CEB12}"/>
              </a:ext>
            </a:extLst>
          </p:cNvPr>
          <p:cNvSpPr/>
          <p:nvPr/>
        </p:nvSpPr>
        <p:spPr>
          <a:xfrm>
            <a:off x="-1062574" y="896958"/>
            <a:ext cx="11288310" cy="759566"/>
          </a:xfrm>
          <a:prstGeom prst="round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err="1">
                <a:solidFill>
                  <a:schemeClr val="accent4"/>
                </a:solidFill>
              </a:rPr>
              <a:t>iDose</a:t>
            </a:r>
            <a:r>
              <a:rPr lang="en-US" sz="2000" baseline="30000">
                <a:solidFill>
                  <a:schemeClr val="accent4"/>
                </a:solidFill>
              </a:rPr>
              <a:t>®</a:t>
            </a:r>
            <a:r>
              <a:rPr lang="en-US" sz="2000">
                <a:solidFill>
                  <a:schemeClr val="accent4"/>
                </a:solidFill>
              </a:rPr>
              <a:t> TR was proven safe and effective in two large clinical studies of </a:t>
            </a:r>
            <a:br>
              <a:rPr lang="en-US" sz="2000">
                <a:solidFill>
                  <a:schemeClr val="accent4"/>
                </a:solidFill>
              </a:rPr>
            </a:br>
            <a:r>
              <a:rPr lang="en-US" sz="2000" b="1">
                <a:solidFill>
                  <a:schemeClr val="accent4"/>
                </a:solidFill>
              </a:rPr>
              <a:t>1,150 patients </a:t>
            </a:r>
            <a:r>
              <a:rPr lang="en-US" sz="2000">
                <a:solidFill>
                  <a:schemeClr val="accent4"/>
                </a:solidFill>
              </a:rPr>
              <a:t>with glaucoma. In clinical studies</a:t>
            </a:r>
            <a:r>
              <a:rPr lang="en-US" sz="2000" baseline="30000">
                <a:solidFill>
                  <a:schemeClr val="accent4"/>
                </a:solidFill>
              </a:rPr>
              <a:t>1,2</a:t>
            </a:r>
          </a:p>
        </p:txBody>
      </p:sp>
      <p:sp>
        <p:nvSpPr>
          <p:cNvPr id="15" name="Rounded Rectangle 12">
            <a:extLst>
              <a:ext uri="{FF2B5EF4-FFF2-40B4-BE49-F238E27FC236}">
                <a16:creationId xmlns:a16="http://schemas.microsoft.com/office/drawing/2014/main" id="{2ECE12E8-B24C-63EE-0B4C-929D311544C4}"/>
              </a:ext>
            </a:extLst>
          </p:cNvPr>
          <p:cNvSpPr/>
          <p:nvPr/>
        </p:nvSpPr>
        <p:spPr>
          <a:xfrm>
            <a:off x="4581581" y="1886732"/>
            <a:ext cx="3668926" cy="1977401"/>
          </a:xfrm>
          <a:prstGeom prst="round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1600" b="1">
                <a:solidFill>
                  <a:schemeClr val="bg2"/>
                </a:solidFill>
              </a:rPr>
              <a:t>Met FDA-required primary efficacy</a:t>
            </a:r>
          </a:p>
          <a:p>
            <a:pPr marL="0" marR="0" algn="ctr">
              <a:spcBef>
                <a:spcPts val="0"/>
              </a:spcBef>
              <a:spcAft>
                <a:spcPts val="0"/>
              </a:spcAft>
            </a:pPr>
            <a:r>
              <a:rPr lang="en-US" sz="1600" b="1">
                <a:solidFill>
                  <a:schemeClr val="bg2"/>
                </a:solidFill>
              </a:rPr>
              <a:t>endpoint through 3 months.</a:t>
            </a:r>
          </a:p>
          <a:p>
            <a:pPr marL="0" marR="0" algn="ctr">
              <a:spcBef>
                <a:spcPts val="0"/>
              </a:spcBef>
              <a:spcAft>
                <a:spcPts val="0"/>
              </a:spcAft>
            </a:pPr>
            <a:endParaRPr lang="en-US" sz="1600" b="1">
              <a:solidFill>
                <a:schemeClr val="bg2"/>
              </a:solidFill>
            </a:endParaRPr>
          </a:p>
          <a:p>
            <a:pPr marL="0" marR="0" algn="ctr">
              <a:spcBef>
                <a:spcPts val="0"/>
              </a:spcBef>
              <a:spcAft>
                <a:spcPts val="0"/>
              </a:spcAft>
            </a:pPr>
            <a:r>
              <a:rPr lang="en-US" sz="1600" b="1">
                <a:solidFill>
                  <a:schemeClr val="bg2"/>
                </a:solidFill>
              </a:rPr>
              <a:t>8 out of 10 patients were free of prescription eye drops 12 months after administration of </a:t>
            </a:r>
            <a:r>
              <a:rPr lang="en-US" sz="1600" b="1" err="1">
                <a:solidFill>
                  <a:schemeClr val="bg2"/>
                </a:solidFill>
              </a:rPr>
              <a:t>iDose</a:t>
            </a:r>
            <a:r>
              <a:rPr lang="en-US" sz="1600" b="1">
                <a:solidFill>
                  <a:schemeClr val="bg2"/>
                </a:solidFill>
              </a:rPr>
              <a:t> TR.</a:t>
            </a:r>
          </a:p>
        </p:txBody>
      </p:sp>
      <p:sp>
        <p:nvSpPr>
          <p:cNvPr id="16" name="TextBox 15">
            <a:extLst>
              <a:ext uri="{FF2B5EF4-FFF2-40B4-BE49-F238E27FC236}">
                <a16:creationId xmlns:a16="http://schemas.microsoft.com/office/drawing/2014/main" id="{E811EB5A-A097-E775-5B5A-32364B3DBE26}"/>
              </a:ext>
            </a:extLst>
          </p:cNvPr>
          <p:cNvSpPr txBox="1"/>
          <p:nvPr/>
        </p:nvSpPr>
        <p:spPr>
          <a:xfrm>
            <a:off x="311265" y="4234074"/>
            <a:ext cx="8324736" cy="400110"/>
          </a:xfrm>
          <a:prstGeom prst="rect">
            <a:avLst/>
          </a:prstGeom>
          <a:noFill/>
        </p:spPr>
        <p:txBody>
          <a:bodyPr wrap="square" rtlCol="0">
            <a:spAutoFit/>
          </a:bodyPr>
          <a:lstStyle/>
          <a:p>
            <a:r>
              <a:rPr lang="en-US" sz="1000">
                <a:solidFill>
                  <a:schemeClr val="tx1">
                    <a:lumMod val="50000"/>
                    <a:lumOff val="50000"/>
                  </a:schemeClr>
                </a:solidFill>
              </a:rPr>
              <a:t>* The most common side effect of </a:t>
            </a:r>
            <a:r>
              <a:rPr lang="en-US" sz="1000" err="1">
                <a:solidFill>
                  <a:schemeClr val="tx1">
                    <a:lumMod val="50000"/>
                    <a:lumOff val="50000"/>
                  </a:schemeClr>
                </a:solidFill>
              </a:rPr>
              <a:t>iDose</a:t>
            </a:r>
            <a:r>
              <a:rPr lang="en-US" sz="1000">
                <a:solidFill>
                  <a:schemeClr val="tx1">
                    <a:lumMod val="50000"/>
                    <a:lumOff val="50000"/>
                  </a:schemeClr>
                </a:solidFill>
              </a:rPr>
              <a:t> TR was increased eye pressure. The other most common side effects were inflammation of the iris, dry eye, a loss of part of the usual field of vision, eye pain, eye redness (hyperemia; 2.2%), and reduced vision.</a:t>
            </a:r>
          </a:p>
        </p:txBody>
      </p:sp>
      <p:sp>
        <p:nvSpPr>
          <p:cNvPr id="17" name="Rounded Rectangle 12">
            <a:extLst>
              <a:ext uri="{FF2B5EF4-FFF2-40B4-BE49-F238E27FC236}">
                <a16:creationId xmlns:a16="http://schemas.microsoft.com/office/drawing/2014/main" id="{365274FA-4B18-114D-3BBC-B88C96D27978}"/>
              </a:ext>
            </a:extLst>
          </p:cNvPr>
          <p:cNvSpPr/>
          <p:nvPr/>
        </p:nvSpPr>
        <p:spPr>
          <a:xfrm>
            <a:off x="521645" y="1887637"/>
            <a:ext cx="3668926" cy="1983628"/>
          </a:xfrm>
          <a:prstGeom prst="round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1600" b="1">
                <a:solidFill>
                  <a:schemeClr val="bg2"/>
                </a:solidFill>
              </a:rPr>
              <a:t>Most patients did not experience any serious side effects. The most common side effects in the eye occurred in only 2%-6% of patients who received </a:t>
            </a:r>
            <a:br>
              <a:rPr lang="en-US" sz="1600" b="1">
                <a:solidFill>
                  <a:schemeClr val="bg2"/>
                </a:solidFill>
              </a:rPr>
            </a:br>
            <a:r>
              <a:rPr lang="en-US" sz="1600" b="1" err="1">
                <a:solidFill>
                  <a:schemeClr val="bg2"/>
                </a:solidFill>
              </a:rPr>
              <a:t>iDose</a:t>
            </a:r>
            <a:r>
              <a:rPr lang="en-US" sz="1600" b="1">
                <a:solidFill>
                  <a:schemeClr val="bg2"/>
                </a:solidFill>
              </a:rPr>
              <a:t> TR.*</a:t>
            </a:r>
          </a:p>
        </p:txBody>
      </p:sp>
      <p:sp>
        <p:nvSpPr>
          <p:cNvPr id="3" name="Content Placeholder 3">
            <a:extLst>
              <a:ext uri="{FF2B5EF4-FFF2-40B4-BE49-F238E27FC236}">
                <a16:creationId xmlns:a16="http://schemas.microsoft.com/office/drawing/2014/main" id="{EF610407-85ED-8068-51A8-907D2173CFC0}"/>
              </a:ext>
            </a:extLst>
          </p:cNvPr>
          <p:cNvSpPr txBox="1">
            <a:spLocks/>
          </p:cNvSpPr>
          <p:nvPr/>
        </p:nvSpPr>
        <p:spPr>
          <a:xfrm>
            <a:off x="1279470" y="4782625"/>
            <a:ext cx="6443693" cy="413658"/>
          </a:xfrm>
          <a:prstGeom prst="rect">
            <a:avLst/>
          </a:prstGeom>
        </p:spPr>
        <p:txBody>
          <a:bodyPr/>
          <a:lstStyle>
            <a:lvl1pPr marL="0" indent="0" algn="l" defTabSz="914400" rtl="0" eaLnBrk="1" latinLnBrk="0" hangingPunct="1">
              <a:spcBef>
                <a:spcPct val="20000"/>
              </a:spcBef>
              <a:buClr>
                <a:schemeClr val="accent1"/>
              </a:buClr>
              <a:buFont typeface="Arial" panose="020B0604020202020204" pitchFamily="34" charset="0"/>
              <a:buNone/>
              <a:defRPr lang="en-US" sz="800" b="0" i="0" u="none" strike="noStrike" kern="1200" baseline="0">
                <a:solidFill>
                  <a:schemeClr val="bg2"/>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3716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8288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500" dirty="0">
                <a:solidFill>
                  <a:schemeClr val="bg2"/>
                </a:solidFill>
              </a:rPr>
              <a:t>1. </a:t>
            </a:r>
            <a:r>
              <a:rPr lang="en-US" sz="500" dirty="0" err="1">
                <a:solidFill>
                  <a:schemeClr val="bg2"/>
                </a:solidFill>
              </a:rPr>
              <a:t>Berdahl</a:t>
            </a:r>
            <a:r>
              <a:rPr lang="en-US" sz="500" dirty="0">
                <a:solidFill>
                  <a:schemeClr val="bg2"/>
                </a:solidFill>
              </a:rPr>
              <a:t> JP, Sarkisian SR Jr, Ang RE, et al; </a:t>
            </a:r>
            <a:r>
              <a:rPr lang="en-US" sz="500" dirty="0" err="1">
                <a:solidFill>
                  <a:schemeClr val="bg2"/>
                </a:solidFill>
              </a:rPr>
              <a:t>Travoprost</a:t>
            </a:r>
            <a:r>
              <a:rPr lang="en-US" sz="500" dirty="0">
                <a:solidFill>
                  <a:schemeClr val="bg2"/>
                </a:solidFill>
              </a:rPr>
              <a:t> Intraocular Implant Study Group. Efficacy and safety of the </a:t>
            </a:r>
            <a:r>
              <a:rPr lang="en-US" sz="500" dirty="0" err="1">
                <a:solidFill>
                  <a:schemeClr val="bg2"/>
                </a:solidFill>
              </a:rPr>
              <a:t>travoprost</a:t>
            </a:r>
            <a:r>
              <a:rPr lang="en-US" sz="500" dirty="0">
                <a:solidFill>
                  <a:schemeClr val="bg2"/>
                </a:solidFill>
              </a:rPr>
              <a:t> intraocular implant in reducing topical IOP-lowering medication burden in patients with open-angle glaucoma or ocular hypertension. Drugs. 2024;84(1):83-97. doi:10.1007/s40265-023-01973-7</a:t>
            </a:r>
          </a:p>
          <a:p>
            <a:r>
              <a:rPr lang="en-US" sz="500" dirty="0">
                <a:solidFill>
                  <a:schemeClr val="bg2"/>
                </a:solidFill>
              </a:rPr>
              <a:t>2. Sarkisian SR, Ang RE, Lee AM, et al. </a:t>
            </a:r>
            <a:r>
              <a:rPr lang="en-US" sz="500" dirty="0" err="1">
                <a:solidFill>
                  <a:schemeClr val="bg2"/>
                </a:solidFill>
              </a:rPr>
              <a:t>Travoprost</a:t>
            </a:r>
            <a:r>
              <a:rPr lang="en-US" sz="500" dirty="0">
                <a:solidFill>
                  <a:schemeClr val="bg2"/>
                </a:solidFill>
              </a:rPr>
              <a:t> intracameral implant for open-angle glaucoma or ocular hypertension: 12-month results of a randomized, </a:t>
            </a:r>
            <a:r>
              <a:rPr lang="en-US" sz="500" dirty="0" err="1">
                <a:solidFill>
                  <a:schemeClr val="bg2"/>
                </a:solidFill>
              </a:rPr>
              <a:t>doublemaskedtrial</a:t>
            </a:r>
            <a:r>
              <a:rPr lang="en-US" sz="500" dirty="0">
                <a:solidFill>
                  <a:schemeClr val="bg2"/>
                </a:solidFill>
              </a:rPr>
              <a:t>. </a:t>
            </a:r>
            <a:r>
              <a:rPr lang="en-US" sz="500" dirty="0" err="1">
                <a:solidFill>
                  <a:schemeClr val="bg2"/>
                </a:solidFill>
              </a:rPr>
              <a:t>Ophthalmol</a:t>
            </a:r>
            <a:r>
              <a:rPr lang="en-US" sz="500" dirty="0">
                <a:solidFill>
                  <a:schemeClr val="bg2"/>
                </a:solidFill>
              </a:rPr>
              <a:t> </a:t>
            </a:r>
            <a:r>
              <a:rPr lang="en-US" sz="500" dirty="0" err="1">
                <a:solidFill>
                  <a:schemeClr val="bg2"/>
                </a:solidFill>
              </a:rPr>
              <a:t>Ther</a:t>
            </a:r>
            <a:r>
              <a:rPr lang="en-US" sz="500" dirty="0">
                <a:solidFill>
                  <a:schemeClr val="bg2"/>
                </a:solidFill>
              </a:rPr>
              <a:t>. 2024;13(4):995-1014. doi:10.1007/s40123-024-00898-y</a:t>
            </a:r>
          </a:p>
        </p:txBody>
      </p:sp>
    </p:spTree>
    <p:extLst>
      <p:ext uri="{BB962C8B-B14F-4D97-AF65-F5344CB8AC3E}">
        <p14:creationId xmlns:p14="http://schemas.microsoft.com/office/powerpoint/2010/main" val="1232361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E0471-B79D-40DB-E3C2-1F5945359A35}"/>
              </a:ext>
            </a:extLst>
          </p:cNvPr>
          <p:cNvSpPr>
            <a:spLocks noGrp="1"/>
          </p:cNvSpPr>
          <p:nvPr>
            <p:ph type="title"/>
          </p:nvPr>
        </p:nvSpPr>
        <p:spPr/>
        <p:txBody>
          <a:bodyPr/>
          <a:lstStyle/>
          <a:p>
            <a:r>
              <a:rPr lang="en-US"/>
              <a:t>Thanks for joining us today!</a:t>
            </a:r>
          </a:p>
        </p:txBody>
      </p:sp>
      <p:sp>
        <p:nvSpPr>
          <p:cNvPr id="4" name="Content Placeholder 2">
            <a:extLst>
              <a:ext uri="{FF2B5EF4-FFF2-40B4-BE49-F238E27FC236}">
                <a16:creationId xmlns:a16="http://schemas.microsoft.com/office/drawing/2014/main" id="{BC8D0B57-EAD2-1F28-6E2E-F42DB6E483BB}"/>
              </a:ext>
            </a:extLst>
          </p:cNvPr>
          <p:cNvSpPr txBox="1">
            <a:spLocks/>
          </p:cNvSpPr>
          <p:nvPr/>
        </p:nvSpPr>
        <p:spPr>
          <a:xfrm>
            <a:off x="477900" y="880428"/>
            <a:ext cx="5249505" cy="4914243"/>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lang="en-US" sz="1600" b="0" i="0" u="none" strike="noStrike" kern="1200" baseline="0" smtClean="0">
                <a:solidFill>
                  <a:srgbClr val="58595B"/>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Clr>
                <a:srgbClr val="008896"/>
              </a:buClr>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3pPr>
            <a:lvl4pPr marL="1371600" indent="-228600" algn="l" defTabSz="914400" rtl="0" eaLnBrk="1" latinLnBrk="0" hangingPunct="1">
              <a:spcBef>
                <a:spcPct val="20000"/>
              </a:spcBef>
              <a:buClr>
                <a:srgbClr val="008896"/>
              </a:buClr>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4pPr>
            <a:lvl5pPr marL="1828800" indent="-228600" algn="l" defTabSz="914400" rtl="0" eaLnBrk="1" latinLnBrk="0" hangingPunct="1">
              <a:spcBef>
                <a:spcPct val="20000"/>
              </a:spcBef>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spcAft>
                <a:spcPts val="600"/>
              </a:spcAft>
            </a:pPr>
            <a:r>
              <a:rPr lang="en-US" sz="1400" b="1">
                <a:solidFill>
                  <a:schemeClr val="accent6"/>
                </a:solidFill>
              </a:rPr>
              <a:t>Why We Are Here</a:t>
            </a:r>
          </a:p>
          <a:p>
            <a:pPr marL="342900" indent="-342900">
              <a:lnSpc>
                <a:spcPct val="120000"/>
              </a:lnSpc>
              <a:spcAft>
                <a:spcPts val="600"/>
              </a:spcAft>
              <a:buClr>
                <a:schemeClr val="bg1"/>
              </a:buClr>
              <a:buSzPct val="70000"/>
              <a:buFont typeface="Wingdings" panose="05000000000000000000" pitchFamily="2" charset="2"/>
              <a:buChar char="ü"/>
            </a:pPr>
            <a:r>
              <a:rPr lang="en-US" b="1">
                <a:solidFill>
                  <a:schemeClr val="accent4"/>
                </a:solidFill>
              </a:rPr>
              <a:t>Interventional Glaucoma–You play a big part!</a:t>
            </a:r>
          </a:p>
          <a:p>
            <a:pPr marL="342900" indent="-342900">
              <a:lnSpc>
                <a:spcPct val="120000"/>
              </a:lnSpc>
              <a:spcAft>
                <a:spcPts val="600"/>
              </a:spcAft>
              <a:buClr>
                <a:schemeClr val="bg1"/>
              </a:buClr>
              <a:buSzPct val="70000"/>
              <a:buFont typeface="Wingdings" panose="05000000000000000000" pitchFamily="2" charset="2"/>
              <a:buChar char="ü"/>
            </a:pPr>
            <a:r>
              <a:rPr lang="en-US" b="1">
                <a:solidFill>
                  <a:schemeClr val="accent4"/>
                </a:solidFill>
              </a:rPr>
              <a:t>Today’s discussion</a:t>
            </a:r>
          </a:p>
          <a:p>
            <a:pPr marL="800100" lvl="1" indent="-342900">
              <a:lnSpc>
                <a:spcPct val="120000"/>
              </a:lnSpc>
              <a:spcAft>
                <a:spcPts val="600"/>
              </a:spcAft>
              <a:buFont typeface="Courier New" panose="02070309020205020404" pitchFamily="49" charset="0"/>
              <a:buChar char="o"/>
            </a:pPr>
            <a:r>
              <a:rPr lang="en-US" sz="1100"/>
              <a:t>Glaucoma overview</a:t>
            </a:r>
          </a:p>
          <a:p>
            <a:pPr marL="800100" lvl="1" indent="-342900">
              <a:lnSpc>
                <a:spcPct val="120000"/>
              </a:lnSpc>
              <a:spcAft>
                <a:spcPts val="600"/>
              </a:spcAft>
              <a:buFont typeface="Courier New" panose="02070309020205020404" pitchFamily="49" charset="0"/>
              <a:buChar char="o"/>
            </a:pPr>
            <a:r>
              <a:rPr lang="en-US" sz="1100"/>
              <a:t>Understanding Interventional Glaucoma</a:t>
            </a:r>
          </a:p>
          <a:p>
            <a:pPr marL="800100" lvl="1" indent="-342900">
              <a:lnSpc>
                <a:spcPct val="120000"/>
              </a:lnSpc>
              <a:spcAft>
                <a:spcPts val="600"/>
              </a:spcAft>
              <a:buFont typeface="Courier New" panose="02070309020205020404" pitchFamily="49" charset="0"/>
              <a:buChar char="o"/>
            </a:pPr>
            <a:r>
              <a:rPr lang="en-US" sz="1100"/>
              <a:t>Your role in adopting an Interventional Glaucoma mindset in </a:t>
            </a:r>
            <a:br>
              <a:rPr lang="en-US" sz="1100"/>
            </a:br>
            <a:r>
              <a:rPr lang="en-US" sz="1100"/>
              <a:t>your practice</a:t>
            </a:r>
          </a:p>
          <a:p>
            <a:pPr marL="800100" lvl="1" indent="-342900">
              <a:lnSpc>
                <a:spcPct val="120000"/>
              </a:lnSpc>
              <a:spcAft>
                <a:spcPts val="600"/>
              </a:spcAft>
              <a:buFont typeface="Courier New" panose="02070309020205020404" pitchFamily="49" charset="0"/>
              <a:buChar char="o"/>
            </a:pPr>
            <a:endParaRPr lang="en-US" b="1" i="1" baseline="30000">
              <a:solidFill>
                <a:schemeClr val="bg1"/>
              </a:solidFill>
            </a:endParaRPr>
          </a:p>
          <a:p>
            <a:pPr marL="342900" indent="-342900">
              <a:lnSpc>
                <a:spcPct val="120000"/>
              </a:lnSpc>
              <a:spcAft>
                <a:spcPts val="600"/>
              </a:spcAft>
              <a:buFont typeface="Wingdings" panose="05000000000000000000" pitchFamily="2" charset="2"/>
              <a:buChar char="ü"/>
            </a:pPr>
            <a:endParaRPr lang="en-US" sz="1100" baseline="30000"/>
          </a:p>
        </p:txBody>
      </p:sp>
      <p:pic>
        <p:nvPicPr>
          <p:cNvPr id="1026" name="Picture 2" descr="674 All Hands On Deck Images, Stock Photos, 3D objects, &amp; Vectors |  Shutterstock">
            <a:extLst>
              <a:ext uri="{FF2B5EF4-FFF2-40B4-BE49-F238E27FC236}">
                <a16:creationId xmlns:a16="http://schemas.microsoft.com/office/drawing/2014/main" id="{F5D8EABD-99CA-FFE1-1B28-DFDDB69F702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878834" y="1484354"/>
            <a:ext cx="2688837" cy="2625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652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p:txBody>
          <a:bodyPr/>
          <a:lstStyle/>
          <a:p>
            <a:r>
              <a:rPr lang="en-US" sz="2200" err="1"/>
              <a:t>iDose</a:t>
            </a:r>
            <a:r>
              <a:rPr lang="en-US" sz="2200" baseline="30000"/>
              <a:t>®</a:t>
            </a:r>
            <a:r>
              <a:rPr lang="en-US" sz="2200"/>
              <a:t> TR Extends Across the Spectrum of Glaucoma Disease</a:t>
            </a:r>
          </a:p>
        </p:txBody>
      </p:sp>
      <p:sp>
        <p:nvSpPr>
          <p:cNvPr id="4" name="Arrow: Right 3">
            <a:extLst>
              <a:ext uri="{FF2B5EF4-FFF2-40B4-BE49-F238E27FC236}">
                <a16:creationId xmlns:a16="http://schemas.microsoft.com/office/drawing/2014/main" id="{9C73D5A2-3916-4877-9365-BCFA990A096E}"/>
              </a:ext>
            </a:extLst>
          </p:cNvPr>
          <p:cNvSpPr/>
          <p:nvPr/>
        </p:nvSpPr>
        <p:spPr>
          <a:xfrm rot="10800000" flipV="1">
            <a:off x="429689" y="3144765"/>
            <a:ext cx="4280734" cy="400255"/>
          </a:xfrm>
          <a:prstGeom prst="rightArrow">
            <a:avLst/>
          </a:prstGeom>
          <a:gradFill>
            <a:gsLst>
              <a:gs pos="0">
                <a:srgbClr val="00B4B0"/>
              </a:gs>
              <a:gs pos="100000">
                <a:schemeClr val="accent2">
                  <a:lumMod val="50000"/>
                </a:schemeClr>
              </a:gs>
            </a:gsLst>
            <a:lin ang="0" scaled="1"/>
          </a:gra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Verdana"/>
              <a:ea typeface="+mn-ea"/>
              <a:cs typeface="Verdana"/>
            </a:endParaRPr>
          </a:p>
        </p:txBody>
      </p:sp>
      <p:graphicFrame>
        <p:nvGraphicFramePr>
          <p:cNvPr id="5" name="Diagram 4">
            <a:extLst>
              <a:ext uri="{FF2B5EF4-FFF2-40B4-BE49-F238E27FC236}">
                <a16:creationId xmlns:a16="http://schemas.microsoft.com/office/drawing/2014/main" id="{5CB145DC-C39B-8310-7FFD-855CAC691DF3}"/>
              </a:ext>
            </a:extLst>
          </p:cNvPr>
          <p:cNvGraphicFramePr/>
          <p:nvPr>
            <p:extLst>
              <p:ext uri="{D42A27DB-BD31-4B8C-83A1-F6EECF244321}">
                <p14:modId xmlns:p14="http://schemas.microsoft.com/office/powerpoint/2010/main" val="488752823"/>
              </p:ext>
            </p:extLst>
          </p:nvPr>
        </p:nvGraphicFramePr>
        <p:xfrm>
          <a:off x="429688" y="2571750"/>
          <a:ext cx="8178269" cy="493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rrow: Right 5">
            <a:extLst>
              <a:ext uri="{FF2B5EF4-FFF2-40B4-BE49-F238E27FC236}">
                <a16:creationId xmlns:a16="http://schemas.microsoft.com/office/drawing/2014/main" id="{897E1854-2685-D7D5-F8AC-CF263837EA80}"/>
              </a:ext>
            </a:extLst>
          </p:cNvPr>
          <p:cNvSpPr/>
          <p:nvPr/>
        </p:nvSpPr>
        <p:spPr>
          <a:xfrm flipV="1">
            <a:off x="4233349" y="3144765"/>
            <a:ext cx="4280734" cy="400255"/>
          </a:xfrm>
          <a:prstGeom prst="rightArrow">
            <a:avLst/>
          </a:prstGeom>
          <a:gradFill>
            <a:gsLst>
              <a:gs pos="0">
                <a:srgbClr val="00B4B0"/>
              </a:gs>
              <a:gs pos="100000">
                <a:schemeClr val="accent2">
                  <a:lumMod val="50000"/>
                </a:schemeClr>
              </a:gs>
            </a:gsLst>
            <a:lin ang="0" scaled="1"/>
          </a:gra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Verdana"/>
              <a:ea typeface="+mn-ea"/>
              <a:cs typeface="Verdana"/>
            </a:endParaRPr>
          </a:p>
        </p:txBody>
      </p:sp>
      <p:sp>
        <p:nvSpPr>
          <p:cNvPr id="9" name="TextBox 8">
            <a:extLst>
              <a:ext uri="{FF2B5EF4-FFF2-40B4-BE49-F238E27FC236}">
                <a16:creationId xmlns:a16="http://schemas.microsoft.com/office/drawing/2014/main" id="{FDB75A9A-1BEE-F635-7103-6E8D56EC5C20}"/>
              </a:ext>
            </a:extLst>
          </p:cNvPr>
          <p:cNvSpPr txBox="1"/>
          <p:nvPr/>
        </p:nvSpPr>
        <p:spPr>
          <a:xfrm>
            <a:off x="429688" y="1157585"/>
            <a:ext cx="8142290" cy="923330"/>
          </a:xfrm>
          <a:prstGeom prst="rect">
            <a:avLst/>
          </a:prstGeom>
          <a:noFill/>
        </p:spPr>
        <p:txBody>
          <a:bodyPr wrap="square">
            <a:spAutoFit/>
          </a:bodyPr>
          <a:lstStyle/>
          <a:p>
            <a:r>
              <a:rPr lang="en-US" b="1">
                <a:solidFill>
                  <a:schemeClr val="bg1"/>
                </a:solidFill>
                <a:latin typeface="+mj-lt"/>
              </a:rPr>
              <a:t>For a variety of patients with open-angle glaucoma or ocular hypertension, iDose TR is appropriate for patients across the spectrum of glaucoma, as a standalone or in combination with cataract surgery</a:t>
            </a:r>
            <a:r>
              <a:rPr lang="en-US" b="1" baseline="30000">
                <a:solidFill>
                  <a:schemeClr val="bg1"/>
                </a:solidFill>
                <a:latin typeface="+mj-lt"/>
              </a:rPr>
              <a:t>1</a:t>
            </a:r>
          </a:p>
        </p:txBody>
      </p:sp>
      <p:sp>
        <p:nvSpPr>
          <p:cNvPr id="3" name="Content Placeholder 3">
            <a:extLst>
              <a:ext uri="{FF2B5EF4-FFF2-40B4-BE49-F238E27FC236}">
                <a16:creationId xmlns:a16="http://schemas.microsoft.com/office/drawing/2014/main" id="{06DE155A-E7EB-C368-62C1-A8E17697509B}"/>
              </a:ext>
            </a:extLst>
          </p:cNvPr>
          <p:cNvSpPr txBox="1">
            <a:spLocks/>
          </p:cNvSpPr>
          <p:nvPr/>
        </p:nvSpPr>
        <p:spPr>
          <a:xfrm>
            <a:off x="1279470" y="4824828"/>
            <a:ext cx="7276997" cy="413658"/>
          </a:xfrm>
          <a:prstGeom prst="rect">
            <a:avLst/>
          </a:prstGeom>
        </p:spPr>
        <p:txBody>
          <a:bodyPr/>
          <a:lstStyle>
            <a:lvl1pPr marL="0" indent="0" algn="l" defTabSz="914400" rtl="0" eaLnBrk="1" latinLnBrk="0" hangingPunct="1">
              <a:spcBef>
                <a:spcPct val="20000"/>
              </a:spcBef>
              <a:buClr>
                <a:schemeClr val="accent1"/>
              </a:buClr>
              <a:buFont typeface="Arial" panose="020B0604020202020204" pitchFamily="34" charset="0"/>
              <a:buNone/>
              <a:defRPr lang="en-US" sz="800" b="0" i="0" u="none" strike="noStrike" kern="1200" baseline="0">
                <a:solidFill>
                  <a:schemeClr val="bg2"/>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3716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8288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500" b="1">
                <a:solidFill>
                  <a:schemeClr val="bg2"/>
                </a:solidFill>
              </a:rPr>
              <a:t>1. </a:t>
            </a:r>
            <a:r>
              <a:rPr lang="en-US" sz="500" err="1">
                <a:solidFill>
                  <a:schemeClr val="bg2"/>
                </a:solidFill>
              </a:rPr>
              <a:t>iDose</a:t>
            </a:r>
            <a:r>
              <a:rPr lang="en-US" sz="500">
                <a:solidFill>
                  <a:schemeClr val="bg2"/>
                </a:solidFill>
              </a:rPr>
              <a:t> TR (</a:t>
            </a:r>
            <a:r>
              <a:rPr lang="en-US" sz="500" err="1">
                <a:solidFill>
                  <a:schemeClr val="bg2"/>
                </a:solidFill>
              </a:rPr>
              <a:t>travoprost</a:t>
            </a:r>
            <a:r>
              <a:rPr lang="en-US" sz="500">
                <a:solidFill>
                  <a:schemeClr val="bg2"/>
                </a:solidFill>
              </a:rPr>
              <a:t> intracameral implant) 75 mcg Prescribing Information. Glaukos Corporation. 2023.</a:t>
            </a:r>
          </a:p>
          <a:p>
            <a:endParaRPr lang="en-US" sz="500">
              <a:solidFill>
                <a:schemeClr val="bg2"/>
              </a:solidFill>
            </a:endParaRPr>
          </a:p>
        </p:txBody>
      </p:sp>
    </p:spTree>
    <p:extLst>
      <p:ext uri="{BB962C8B-B14F-4D97-AF65-F5344CB8AC3E}">
        <p14:creationId xmlns:p14="http://schemas.microsoft.com/office/powerpoint/2010/main" val="226820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9EB097-5E29-B04E-413F-AF64637FA9F5}"/>
              </a:ext>
            </a:extLst>
          </p:cNvPr>
          <p:cNvSpPr>
            <a:spLocks noGrp="1"/>
          </p:cNvSpPr>
          <p:nvPr>
            <p:ph sz="quarter" idx="10"/>
          </p:nvPr>
        </p:nvSpPr>
        <p:spPr>
          <a:xfrm>
            <a:off x="439272" y="947189"/>
            <a:ext cx="4225900" cy="3429000"/>
          </a:xfrm>
        </p:spPr>
        <p:txBody>
          <a:bodyPr/>
          <a:lstStyle/>
          <a:p>
            <a:r>
              <a:rPr lang="en-US" b="1">
                <a:solidFill>
                  <a:schemeClr val="bg1"/>
                </a:solidFill>
              </a:rPr>
              <a:t>Recognizing Patients Who May Benefit From </a:t>
            </a:r>
            <a:r>
              <a:rPr lang="en-US" b="1" err="1">
                <a:solidFill>
                  <a:schemeClr val="bg1"/>
                </a:solidFill>
              </a:rPr>
              <a:t>iDose</a:t>
            </a:r>
            <a:r>
              <a:rPr lang="en-US" b="1">
                <a:solidFill>
                  <a:schemeClr val="bg1"/>
                </a:solidFill>
              </a:rPr>
              <a:t> TR:</a:t>
            </a:r>
          </a:p>
          <a:p>
            <a:endParaRPr lang="en-US">
              <a:solidFill>
                <a:schemeClr val="accent6"/>
              </a:solidFill>
              <a:latin typeface="Arial" panose="020B0604020202020204" pitchFamily="34" charset="0"/>
              <a:cs typeface="Arial" panose="020B0604020202020204" pitchFamily="34" charset="0"/>
            </a:endParaRPr>
          </a:p>
          <a:p>
            <a:pPr marL="285750" indent="-285750" algn="l">
              <a:buClr>
                <a:schemeClr val="bg1"/>
              </a:buClr>
              <a:buSzPct val="70000"/>
              <a:buFont typeface="Wingdings" pitchFamily="2" charset="2"/>
              <a:buChar char="ü"/>
            </a:pPr>
            <a:r>
              <a:rPr lang="en-US" sz="1200">
                <a:latin typeface="Arial"/>
                <a:cs typeface="Arial"/>
              </a:rPr>
              <a:t>Are n</a:t>
            </a:r>
            <a:r>
              <a:rPr lang="en-US" sz="1200">
                <a:effectLst/>
                <a:latin typeface="Arial"/>
                <a:cs typeface="Arial"/>
              </a:rPr>
              <a:t>oncompliant/nonadherent with topicals</a:t>
            </a:r>
          </a:p>
          <a:p>
            <a:pPr marL="285750" indent="-285750" algn="l">
              <a:buClr>
                <a:schemeClr val="bg1"/>
              </a:buClr>
              <a:buSzPct val="70000"/>
              <a:buFont typeface="Wingdings" pitchFamily="2" charset="2"/>
              <a:buChar char="ü"/>
            </a:pPr>
            <a:r>
              <a:rPr lang="en-US" sz="1200">
                <a:effectLst/>
                <a:latin typeface="Arial"/>
                <a:cs typeface="Arial"/>
              </a:rPr>
              <a:t>Are intolerant or allergic to topicals</a:t>
            </a:r>
          </a:p>
          <a:p>
            <a:pPr marL="285750" indent="-285750" algn="l">
              <a:buClr>
                <a:schemeClr val="bg1"/>
              </a:buClr>
              <a:buSzPct val="70000"/>
              <a:buFont typeface="Wingdings" pitchFamily="2" charset="2"/>
              <a:buChar char="ü"/>
            </a:pPr>
            <a:r>
              <a:rPr lang="en-US" sz="1200">
                <a:effectLst/>
                <a:latin typeface="Arial"/>
                <a:cs typeface="Arial"/>
              </a:rPr>
              <a:t>Experienced side effects </a:t>
            </a:r>
            <a:r>
              <a:rPr lang="en-US" sz="1200">
                <a:latin typeface="Arial"/>
                <a:cs typeface="Arial"/>
              </a:rPr>
              <a:t>that affect</a:t>
            </a:r>
            <a:r>
              <a:rPr lang="en-US" sz="1200">
                <a:effectLst/>
                <a:latin typeface="Arial"/>
                <a:cs typeface="Arial"/>
              </a:rPr>
              <a:t> quality of life</a:t>
            </a:r>
          </a:p>
          <a:p>
            <a:pPr marL="285750" indent="-285750" algn="l">
              <a:buClr>
                <a:schemeClr val="bg1"/>
              </a:buClr>
              <a:buSzPct val="70000"/>
              <a:buFont typeface="Wingdings" pitchFamily="2" charset="2"/>
              <a:buChar char="ü"/>
            </a:pPr>
            <a:r>
              <a:rPr lang="en-US" sz="1200">
                <a:effectLst/>
                <a:latin typeface="Arial"/>
                <a:cs typeface="Arial"/>
              </a:rPr>
              <a:t>Are uncontrolled on topicals</a:t>
            </a:r>
          </a:p>
          <a:p>
            <a:pPr marL="285750" indent="-285750" algn="l">
              <a:buClr>
                <a:schemeClr val="bg1"/>
              </a:buClr>
              <a:buSzPct val="70000"/>
              <a:buFont typeface="Wingdings" pitchFamily="2" charset="2"/>
              <a:buChar char="ü"/>
            </a:pPr>
            <a:r>
              <a:rPr lang="en-US" sz="1200">
                <a:effectLst/>
                <a:latin typeface="Arial"/>
                <a:cs typeface="Arial"/>
              </a:rPr>
              <a:t>Have underlying comorbidities </a:t>
            </a:r>
          </a:p>
          <a:p>
            <a:pPr marL="285750" indent="-285750" algn="l">
              <a:buClr>
                <a:schemeClr val="bg1"/>
              </a:buClr>
              <a:buSzPct val="70000"/>
              <a:buFont typeface="Wingdings" pitchFamily="2" charset="2"/>
              <a:buChar char="ü"/>
            </a:pPr>
            <a:r>
              <a:rPr lang="en-US" sz="1200">
                <a:effectLst/>
                <a:latin typeface="Arial"/>
                <a:cs typeface="Arial"/>
              </a:rPr>
              <a:t>Underwent prior intervention and remains in need of therapy</a:t>
            </a:r>
          </a:p>
          <a:p>
            <a:pPr algn="ctr"/>
            <a:endParaRPr lang="en-US" sz="1800"/>
          </a:p>
        </p:txBody>
      </p:sp>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p:txBody>
          <a:bodyPr/>
          <a:lstStyle/>
          <a:p>
            <a:r>
              <a:rPr lang="en-US"/>
              <a:t>A Wide Range of Patients May Benefit From </a:t>
            </a:r>
            <a:r>
              <a:rPr lang="en-US" err="1"/>
              <a:t>iDose</a:t>
            </a:r>
            <a:r>
              <a:rPr lang="en-US" baseline="30000"/>
              <a:t>®</a:t>
            </a:r>
            <a:r>
              <a:rPr lang="en-US"/>
              <a:t> TR</a:t>
            </a:r>
          </a:p>
        </p:txBody>
      </p:sp>
      <p:sp>
        <p:nvSpPr>
          <p:cNvPr id="4" name="Content Placeholder 3">
            <a:extLst>
              <a:ext uri="{FF2B5EF4-FFF2-40B4-BE49-F238E27FC236}">
                <a16:creationId xmlns:a16="http://schemas.microsoft.com/office/drawing/2014/main" id="{FC85B27C-F266-3C2E-F7EB-995D78B58B7A}"/>
              </a:ext>
            </a:extLst>
          </p:cNvPr>
          <p:cNvSpPr>
            <a:spLocks noGrp="1"/>
          </p:cNvSpPr>
          <p:nvPr>
            <p:ph sz="quarter" idx="11"/>
          </p:nvPr>
        </p:nvSpPr>
        <p:spPr/>
        <p:txBody>
          <a:bodyPr/>
          <a:lstStyle/>
          <a:p>
            <a:endParaRPr lang="en-US"/>
          </a:p>
        </p:txBody>
      </p:sp>
      <p:pic>
        <p:nvPicPr>
          <p:cNvPr id="15" name="Picture 2" descr="Glaucoma Eye Drops Harmful to Ocular Surface">
            <a:extLst>
              <a:ext uri="{FF2B5EF4-FFF2-40B4-BE49-F238E27FC236}">
                <a16:creationId xmlns:a16="http://schemas.microsoft.com/office/drawing/2014/main" id="{747FA42D-6DBF-6765-B02E-E4A52342760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6729" y="1154782"/>
            <a:ext cx="1874520" cy="1170593"/>
          </a:xfrm>
          <a:prstGeom prst="roundRect">
            <a:avLst>
              <a:gd name="adj" fmla="val 8594"/>
            </a:avLst>
          </a:prstGeom>
          <a:solidFill>
            <a:srgbClr val="FFFFFF">
              <a:shade val="85000"/>
            </a:srgbClr>
          </a:solidFill>
          <a:ln w="38100">
            <a:solidFill>
              <a:schemeClr val="accent4">
                <a:lumMod val="60000"/>
                <a:lumOff val="40000"/>
              </a:schemeClr>
            </a:solidFill>
          </a:ln>
          <a:effectLst>
            <a:reflection blurRad="12700" stA="38000" endPos="28000" dist="5000" dir="5400000" sy="-100000" algn="bl" rotWithShape="0"/>
          </a:effectLst>
        </p:spPr>
      </p:pic>
      <p:pic>
        <p:nvPicPr>
          <p:cNvPr id="18" name="Picture 15">
            <a:extLst>
              <a:ext uri="{FF2B5EF4-FFF2-40B4-BE49-F238E27FC236}">
                <a16:creationId xmlns:a16="http://schemas.microsoft.com/office/drawing/2014/main" id="{AD2D8A0A-D84B-E39E-C01B-DDEBA037DFE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06141" y="2858898"/>
            <a:ext cx="1878013" cy="1176338"/>
          </a:xfrm>
          <a:prstGeom prst="roundRect">
            <a:avLst>
              <a:gd name="adj" fmla="val 8594"/>
            </a:avLst>
          </a:prstGeom>
          <a:solidFill>
            <a:srgbClr val="FFFFFF">
              <a:shade val="85000"/>
            </a:srgbClr>
          </a:solidFill>
          <a:ln w="38100">
            <a:solidFill>
              <a:schemeClr val="accent4">
                <a:lumMod val="60000"/>
                <a:lumOff val="40000"/>
              </a:schemeClr>
            </a:solidFill>
            <a:miter lim="800000"/>
            <a:headEnd/>
            <a:tailEnd/>
          </a:ln>
          <a:effectLst>
            <a:reflection blurRad="12700" stA="38000" endPos="28000" dist="5000" dir="5400000" sy="-100000" algn="bl" rotWithShape="0"/>
          </a:effectLst>
        </p:spPr>
      </p:pic>
      <p:pic>
        <p:nvPicPr>
          <p:cNvPr id="19" name="Picture 17">
            <a:extLst>
              <a:ext uri="{FF2B5EF4-FFF2-40B4-BE49-F238E27FC236}">
                <a16:creationId xmlns:a16="http://schemas.microsoft.com/office/drawing/2014/main" id="{040C2768-23FD-A7D5-E22F-367FD326D55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15929" y="2839848"/>
            <a:ext cx="1882775" cy="1182688"/>
          </a:xfrm>
          <a:prstGeom prst="roundRect">
            <a:avLst>
              <a:gd name="adj" fmla="val 8594"/>
            </a:avLst>
          </a:prstGeom>
          <a:solidFill>
            <a:srgbClr val="FFFFFF">
              <a:shade val="85000"/>
            </a:srgbClr>
          </a:solidFill>
          <a:ln w="38100">
            <a:solidFill>
              <a:schemeClr val="accent4">
                <a:lumMod val="60000"/>
                <a:lumOff val="40000"/>
              </a:schemeClr>
            </a:solidFill>
            <a:miter lim="800000"/>
            <a:headEnd/>
            <a:tailEnd/>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CDFD2BF5-D5CD-4D76-AD96-B3D136E9BCC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758529" y="1165642"/>
            <a:ext cx="1876425" cy="1182688"/>
          </a:xfrm>
          <a:prstGeom prst="roundRect">
            <a:avLst>
              <a:gd name="adj" fmla="val 8594"/>
            </a:avLst>
          </a:prstGeom>
          <a:solidFill>
            <a:srgbClr val="FFFFFF">
              <a:shade val="85000"/>
            </a:srgbClr>
          </a:solidFill>
          <a:ln w="38100">
            <a:solidFill>
              <a:schemeClr val="accent4">
                <a:lumMod val="60000"/>
                <a:lumOff val="40000"/>
              </a:schemeClr>
            </a:solidFill>
            <a:miter lim="800000"/>
            <a:headEnd/>
            <a:tailEnd/>
          </a:ln>
          <a:effectLst>
            <a:reflection blurRad="12700" stA="38000" endPos="28000" dist="5000" dir="5400000" sy="-100000" algn="bl" rotWithShape="0"/>
          </a:effectLst>
        </p:spPr>
      </p:pic>
      <p:sp>
        <p:nvSpPr>
          <p:cNvPr id="11" name="Subtitle 2">
            <a:extLst>
              <a:ext uri="{FF2B5EF4-FFF2-40B4-BE49-F238E27FC236}">
                <a16:creationId xmlns:a16="http://schemas.microsoft.com/office/drawing/2014/main" id="{9F52830D-3B29-B0FC-772F-E4E6EAFFD144}"/>
              </a:ext>
            </a:extLst>
          </p:cNvPr>
          <p:cNvSpPr txBox="1">
            <a:spLocks/>
          </p:cNvSpPr>
          <p:nvPr/>
        </p:nvSpPr>
        <p:spPr>
          <a:xfrm>
            <a:off x="6807791" y="4111345"/>
            <a:ext cx="1941035" cy="46166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lang="en-US" sz="1800" b="0" i="0" u="none" strike="noStrike" kern="1200" baseline="0">
                <a:solidFill>
                  <a:srgbClr val="58595B"/>
                </a:solidFill>
                <a:latin typeface="Arial" panose="020B0604020202020204" pitchFamily="34" charset="0"/>
                <a:ea typeface="+mn-ea"/>
                <a:cs typeface="Arial" panose="020B0604020202020204" pitchFamily="34" charset="0"/>
              </a:defRPr>
            </a:lvl1pPr>
            <a:lvl2pPr marL="342900" indent="0" algn="ctr" defTabSz="914400" rtl="0" eaLnBrk="1" latinLnBrk="0" hangingPunct="1">
              <a:spcBef>
                <a:spcPct val="20000"/>
              </a:spcBef>
              <a:buClr>
                <a:srgbClr val="008896"/>
              </a:buClr>
              <a:buFont typeface="Arial" panose="020B0604020202020204" pitchFamily="34" charset="0"/>
              <a:buNone/>
              <a:defRPr sz="1500" kern="1200">
                <a:solidFill>
                  <a:srgbClr val="58595B"/>
                </a:solidFill>
                <a:latin typeface="Arial" panose="020B0604020202020204" pitchFamily="34" charset="0"/>
                <a:ea typeface="+mn-ea"/>
                <a:cs typeface="Arial" panose="020B0604020202020204" pitchFamily="34" charset="0"/>
              </a:defRPr>
            </a:lvl2pPr>
            <a:lvl3pPr marL="685800" indent="0" algn="ctr" defTabSz="914400" rtl="0" eaLnBrk="1" latinLnBrk="0" hangingPunct="1">
              <a:spcBef>
                <a:spcPct val="20000"/>
              </a:spcBef>
              <a:buFont typeface="Arial" panose="020B0604020202020204" pitchFamily="34" charset="0"/>
              <a:buNone/>
              <a:defRPr sz="1350" kern="1200">
                <a:solidFill>
                  <a:srgbClr val="58595B"/>
                </a:solidFill>
                <a:latin typeface="Arial" panose="020B0604020202020204" pitchFamily="34" charset="0"/>
                <a:ea typeface="+mn-ea"/>
                <a:cs typeface="Arial" panose="020B0604020202020204" pitchFamily="34" charset="0"/>
              </a:defRPr>
            </a:lvl3pPr>
            <a:lvl4pPr marL="1028700" indent="0" algn="ctr" defTabSz="914400" rtl="0" eaLnBrk="1" latinLnBrk="0" hangingPunct="1">
              <a:spcBef>
                <a:spcPct val="20000"/>
              </a:spcBef>
              <a:buClr>
                <a:srgbClr val="008896"/>
              </a:buClr>
              <a:buFont typeface="Arial" panose="020B0604020202020204" pitchFamily="34" charset="0"/>
              <a:buNone/>
              <a:defRPr sz="1200" kern="1200">
                <a:solidFill>
                  <a:srgbClr val="58595B"/>
                </a:solidFill>
                <a:latin typeface="Arial" panose="020B0604020202020204" pitchFamily="34" charset="0"/>
                <a:ea typeface="+mn-ea"/>
                <a:cs typeface="Arial" panose="020B0604020202020204" pitchFamily="34" charset="0"/>
              </a:defRPr>
            </a:lvl4pPr>
            <a:lvl5pPr marL="1371600" indent="0" algn="ctr" defTabSz="914400" rtl="0" eaLnBrk="1" latinLnBrk="0" hangingPunct="1">
              <a:spcBef>
                <a:spcPct val="20000"/>
              </a:spcBef>
              <a:buFont typeface="Arial" panose="020B0604020202020204" pitchFamily="34" charset="0"/>
              <a:buNone/>
              <a:defRPr sz="1200" kern="1200">
                <a:solidFill>
                  <a:srgbClr val="58595B"/>
                </a:solidFill>
                <a:latin typeface="Arial" panose="020B0604020202020204" pitchFamily="34" charset="0"/>
                <a:ea typeface="+mn-ea"/>
                <a:cs typeface="Arial" panose="020B0604020202020204" pitchFamily="34" charset="0"/>
              </a:defRPr>
            </a:lvl5pPr>
            <a:lvl6pPr marL="1714500" indent="0" algn="ctr"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9pPr>
          </a:lstStyle>
          <a:p>
            <a:r>
              <a:rPr lang="en-US" sz="1100" b="1" i="1">
                <a:solidFill>
                  <a:schemeClr val="bg1"/>
                </a:solidFill>
              </a:rPr>
              <a:t>Periorbital Fat Atrophy</a:t>
            </a:r>
          </a:p>
        </p:txBody>
      </p:sp>
      <p:sp>
        <p:nvSpPr>
          <p:cNvPr id="12" name="Subtitle 2">
            <a:extLst>
              <a:ext uri="{FF2B5EF4-FFF2-40B4-BE49-F238E27FC236}">
                <a16:creationId xmlns:a16="http://schemas.microsoft.com/office/drawing/2014/main" id="{9BED1773-F392-44CD-AB08-6ED253025913}"/>
              </a:ext>
            </a:extLst>
          </p:cNvPr>
          <p:cNvSpPr txBox="1">
            <a:spLocks/>
          </p:cNvSpPr>
          <p:nvPr/>
        </p:nvSpPr>
        <p:spPr>
          <a:xfrm>
            <a:off x="4596149" y="2437139"/>
            <a:ext cx="2126422" cy="46166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lang="en-US" sz="1800" b="0" i="0" u="none" strike="noStrike" kern="1200" baseline="0">
                <a:solidFill>
                  <a:srgbClr val="58595B"/>
                </a:solidFill>
                <a:latin typeface="Arial" panose="020B0604020202020204" pitchFamily="34" charset="0"/>
                <a:ea typeface="+mn-ea"/>
                <a:cs typeface="Arial" panose="020B0604020202020204" pitchFamily="34" charset="0"/>
              </a:defRPr>
            </a:lvl1pPr>
            <a:lvl2pPr marL="342900" indent="0" algn="ctr" defTabSz="914400" rtl="0" eaLnBrk="1" latinLnBrk="0" hangingPunct="1">
              <a:spcBef>
                <a:spcPct val="20000"/>
              </a:spcBef>
              <a:buClr>
                <a:srgbClr val="008896"/>
              </a:buClr>
              <a:buFont typeface="Arial" panose="020B0604020202020204" pitchFamily="34" charset="0"/>
              <a:buNone/>
              <a:defRPr sz="1500" kern="1200">
                <a:solidFill>
                  <a:srgbClr val="58595B"/>
                </a:solidFill>
                <a:latin typeface="Arial" panose="020B0604020202020204" pitchFamily="34" charset="0"/>
                <a:ea typeface="+mn-ea"/>
                <a:cs typeface="Arial" panose="020B0604020202020204" pitchFamily="34" charset="0"/>
              </a:defRPr>
            </a:lvl2pPr>
            <a:lvl3pPr marL="685800" indent="0" algn="ctr" defTabSz="914400" rtl="0" eaLnBrk="1" latinLnBrk="0" hangingPunct="1">
              <a:spcBef>
                <a:spcPct val="20000"/>
              </a:spcBef>
              <a:buFont typeface="Arial" panose="020B0604020202020204" pitchFamily="34" charset="0"/>
              <a:buNone/>
              <a:defRPr sz="1350" kern="1200">
                <a:solidFill>
                  <a:srgbClr val="58595B"/>
                </a:solidFill>
                <a:latin typeface="Arial" panose="020B0604020202020204" pitchFamily="34" charset="0"/>
                <a:ea typeface="+mn-ea"/>
                <a:cs typeface="Arial" panose="020B0604020202020204" pitchFamily="34" charset="0"/>
              </a:defRPr>
            </a:lvl3pPr>
            <a:lvl4pPr marL="1028700" indent="0" algn="ctr" defTabSz="914400" rtl="0" eaLnBrk="1" latinLnBrk="0" hangingPunct="1">
              <a:spcBef>
                <a:spcPct val="20000"/>
              </a:spcBef>
              <a:buClr>
                <a:srgbClr val="008896"/>
              </a:buClr>
              <a:buFont typeface="Arial" panose="020B0604020202020204" pitchFamily="34" charset="0"/>
              <a:buNone/>
              <a:defRPr sz="1200" kern="1200">
                <a:solidFill>
                  <a:srgbClr val="58595B"/>
                </a:solidFill>
                <a:latin typeface="Arial" panose="020B0604020202020204" pitchFamily="34" charset="0"/>
                <a:ea typeface="+mn-ea"/>
                <a:cs typeface="Arial" panose="020B0604020202020204" pitchFamily="34" charset="0"/>
              </a:defRPr>
            </a:lvl4pPr>
            <a:lvl5pPr marL="1371600" indent="0" algn="ctr" defTabSz="914400" rtl="0" eaLnBrk="1" latinLnBrk="0" hangingPunct="1">
              <a:spcBef>
                <a:spcPct val="20000"/>
              </a:spcBef>
              <a:buFont typeface="Arial" panose="020B0604020202020204" pitchFamily="34" charset="0"/>
              <a:buNone/>
              <a:defRPr sz="1200" kern="1200">
                <a:solidFill>
                  <a:srgbClr val="58595B"/>
                </a:solidFill>
                <a:latin typeface="Arial" panose="020B0604020202020204" pitchFamily="34" charset="0"/>
                <a:ea typeface="+mn-ea"/>
                <a:cs typeface="Arial" panose="020B0604020202020204" pitchFamily="34" charset="0"/>
              </a:defRPr>
            </a:lvl5pPr>
            <a:lvl6pPr marL="1714500" indent="0" algn="ctr"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9pPr>
          </a:lstStyle>
          <a:p>
            <a:r>
              <a:rPr lang="en-US" sz="1100" b="1" i="1">
                <a:solidFill>
                  <a:schemeClr val="bg1"/>
                </a:solidFill>
              </a:rPr>
              <a:t>Hyperemia</a:t>
            </a:r>
            <a:endParaRPr lang="en-US" sz="1100" b="1" i="1">
              <a:solidFill>
                <a:schemeClr val="bg1"/>
              </a:solidFill>
              <a:latin typeface="+mj-lt"/>
            </a:endParaRPr>
          </a:p>
        </p:txBody>
      </p:sp>
      <p:sp>
        <p:nvSpPr>
          <p:cNvPr id="21" name="Subtitle 2">
            <a:extLst>
              <a:ext uri="{FF2B5EF4-FFF2-40B4-BE49-F238E27FC236}">
                <a16:creationId xmlns:a16="http://schemas.microsoft.com/office/drawing/2014/main" id="{3E2CF9A7-96F6-4903-D1A4-FC2D1858D71B}"/>
              </a:ext>
            </a:extLst>
          </p:cNvPr>
          <p:cNvSpPr txBox="1">
            <a:spLocks/>
          </p:cNvSpPr>
          <p:nvPr/>
        </p:nvSpPr>
        <p:spPr>
          <a:xfrm>
            <a:off x="6828395" y="2437139"/>
            <a:ext cx="2126422" cy="46166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lang="en-US" sz="1800" b="0" i="0" u="none" strike="noStrike" kern="1200" baseline="0">
                <a:solidFill>
                  <a:srgbClr val="58595B"/>
                </a:solidFill>
                <a:latin typeface="Arial" panose="020B0604020202020204" pitchFamily="34" charset="0"/>
                <a:ea typeface="+mn-ea"/>
                <a:cs typeface="Arial" panose="020B0604020202020204" pitchFamily="34" charset="0"/>
              </a:defRPr>
            </a:lvl1pPr>
            <a:lvl2pPr marL="342900" indent="0" algn="ctr" defTabSz="914400" rtl="0" eaLnBrk="1" latinLnBrk="0" hangingPunct="1">
              <a:spcBef>
                <a:spcPct val="20000"/>
              </a:spcBef>
              <a:buClr>
                <a:srgbClr val="008896"/>
              </a:buClr>
              <a:buFont typeface="Arial" panose="020B0604020202020204" pitchFamily="34" charset="0"/>
              <a:buNone/>
              <a:defRPr sz="1500" kern="1200">
                <a:solidFill>
                  <a:srgbClr val="58595B"/>
                </a:solidFill>
                <a:latin typeface="Arial" panose="020B0604020202020204" pitchFamily="34" charset="0"/>
                <a:ea typeface="+mn-ea"/>
                <a:cs typeface="Arial" panose="020B0604020202020204" pitchFamily="34" charset="0"/>
              </a:defRPr>
            </a:lvl2pPr>
            <a:lvl3pPr marL="685800" indent="0" algn="ctr" defTabSz="914400" rtl="0" eaLnBrk="1" latinLnBrk="0" hangingPunct="1">
              <a:spcBef>
                <a:spcPct val="20000"/>
              </a:spcBef>
              <a:buFont typeface="Arial" panose="020B0604020202020204" pitchFamily="34" charset="0"/>
              <a:buNone/>
              <a:defRPr sz="1350" kern="1200">
                <a:solidFill>
                  <a:srgbClr val="58595B"/>
                </a:solidFill>
                <a:latin typeface="Arial" panose="020B0604020202020204" pitchFamily="34" charset="0"/>
                <a:ea typeface="+mn-ea"/>
                <a:cs typeface="Arial" panose="020B0604020202020204" pitchFamily="34" charset="0"/>
              </a:defRPr>
            </a:lvl3pPr>
            <a:lvl4pPr marL="1028700" indent="0" algn="ctr" defTabSz="914400" rtl="0" eaLnBrk="1" latinLnBrk="0" hangingPunct="1">
              <a:spcBef>
                <a:spcPct val="20000"/>
              </a:spcBef>
              <a:buClr>
                <a:srgbClr val="008896"/>
              </a:buClr>
              <a:buFont typeface="Arial" panose="020B0604020202020204" pitchFamily="34" charset="0"/>
              <a:buNone/>
              <a:defRPr sz="1200" kern="1200">
                <a:solidFill>
                  <a:srgbClr val="58595B"/>
                </a:solidFill>
                <a:latin typeface="Arial" panose="020B0604020202020204" pitchFamily="34" charset="0"/>
                <a:ea typeface="+mn-ea"/>
                <a:cs typeface="Arial" panose="020B0604020202020204" pitchFamily="34" charset="0"/>
              </a:defRPr>
            </a:lvl4pPr>
            <a:lvl5pPr marL="1371600" indent="0" algn="ctr" defTabSz="914400" rtl="0" eaLnBrk="1" latinLnBrk="0" hangingPunct="1">
              <a:spcBef>
                <a:spcPct val="20000"/>
              </a:spcBef>
              <a:buFont typeface="Arial" panose="020B0604020202020204" pitchFamily="34" charset="0"/>
              <a:buNone/>
              <a:defRPr sz="1200" kern="1200">
                <a:solidFill>
                  <a:srgbClr val="58595B"/>
                </a:solidFill>
                <a:latin typeface="Arial" panose="020B0604020202020204" pitchFamily="34" charset="0"/>
                <a:ea typeface="+mn-ea"/>
                <a:cs typeface="Arial" panose="020B0604020202020204" pitchFamily="34" charset="0"/>
              </a:defRPr>
            </a:lvl5pPr>
            <a:lvl6pPr marL="1714500" indent="0" algn="ctr"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9pPr>
          </a:lstStyle>
          <a:p>
            <a:r>
              <a:rPr lang="en-US" sz="1100" b="1" i="1">
                <a:solidFill>
                  <a:schemeClr val="bg1"/>
                </a:solidFill>
              </a:rPr>
              <a:t>Ocular Surface Disease</a:t>
            </a:r>
            <a:endParaRPr lang="en-US" sz="1100" b="1" i="1" baseline="30000">
              <a:solidFill>
                <a:schemeClr val="bg1"/>
              </a:solidFill>
              <a:latin typeface="+mj-lt"/>
            </a:endParaRPr>
          </a:p>
        </p:txBody>
      </p:sp>
      <p:sp>
        <p:nvSpPr>
          <p:cNvPr id="22" name="TextBox 21">
            <a:extLst>
              <a:ext uri="{FF2B5EF4-FFF2-40B4-BE49-F238E27FC236}">
                <a16:creationId xmlns:a16="http://schemas.microsoft.com/office/drawing/2014/main" id="{BF801E2C-E54C-9FE9-13C1-6950038442EA}"/>
              </a:ext>
            </a:extLst>
          </p:cNvPr>
          <p:cNvSpPr txBox="1"/>
          <p:nvPr/>
        </p:nvSpPr>
        <p:spPr>
          <a:xfrm>
            <a:off x="4575997" y="4111345"/>
            <a:ext cx="2030836" cy="261610"/>
          </a:xfrm>
          <a:prstGeom prst="rect">
            <a:avLst/>
          </a:prstGeom>
          <a:noFill/>
        </p:spPr>
        <p:txBody>
          <a:bodyPr wrap="square">
            <a:spAutoFit/>
          </a:bodyPr>
          <a:lstStyle/>
          <a:p>
            <a:pPr algn="ctr"/>
            <a:r>
              <a:rPr lang="en-US" sz="1100" b="1" i="1">
                <a:solidFill>
                  <a:schemeClr val="bg1"/>
                </a:solidFill>
              </a:rPr>
              <a:t>Treatment Nonadherence</a:t>
            </a:r>
          </a:p>
        </p:txBody>
      </p:sp>
      <p:sp>
        <p:nvSpPr>
          <p:cNvPr id="5" name="TextBox 4">
            <a:extLst>
              <a:ext uri="{FF2B5EF4-FFF2-40B4-BE49-F238E27FC236}">
                <a16:creationId xmlns:a16="http://schemas.microsoft.com/office/drawing/2014/main" id="{59BFAB13-CBDA-4181-AA69-79A53B333916}"/>
              </a:ext>
            </a:extLst>
          </p:cNvPr>
          <p:cNvSpPr txBox="1"/>
          <p:nvPr/>
        </p:nvSpPr>
        <p:spPr>
          <a:xfrm>
            <a:off x="294452" y="3535836"/>
            <a:ext cx="4143126" cy="461665"/>
          </a:xfrm>
          <a:prstGeom prst="rect">
            <a:avLst/>
          </a:prstGeom>
          <a:noFill/>
        </p:spPr>
        <p:txBody>
          <a:bodyPr wrap="square">
            <a:spAutoFit/>
          </a:bodyPr>
          <a:lstStyle/>
          <a:p>
            <a:r>
              <a:rPr lang="en-US" sz="1200" b="1" i="1">
                <a:solidFill>
                  <a:schemeClr val="bg1"/>
                </a:solidFill>
                <a:latin typeface="Arial" panose="020B0604020202020204" pitchFamily="34" charset="0"/>
                <a:cs typeface="Arial" panose="020B0604020202020204" pitchFamily="34" charset="0"/>
              </a:rPr>
              <a:t>Ask patients “What difficulties are you having with your drops?”</a:t>
            </a:r>
          </a:p>
        </p:txBody>
      </p:sp>
    </p:spTree>
    <p:extLst>
      <p:ext uri="{BB962C8B-B14F-4D97-AF65-F5344CB8AC3E}">
        <p14:creationId xmlns:p14="http://schemas.microsoft.com/office/powerpoint/2010/main" val="3154179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p:txBody>
          <a:bodyPr/>
          <a:lstStyle/>
          <a:p>
            <a:r>
              <a:rPr lang="en-US" sz="2200"/>
              <a:t>Talking to Patients About </a:t>
            </a:r>
            <a:r>
              <a:rPr lang="en-US" sz="2200" err="1"/>
              <a:t>iDose</a:t>
            </a:r>
            <a:r>
              <a:rPr lang="en-US" sz="2200" baseline="30000"/>
              <a:t>®</a:t>
            </a:r>
            <a:r>
              <a:rPr lang="en-US" sz="2200"/>
              <a:t> TR</a:t>
            </a:r>
          </a:p>
        </p:txBody>
      </p:sp>
      <p:sp>
        <p:nvSpPr>
          <p:cNvPr id="11" name="Rounded Rectangle 4">
            <a:extLst>
              <a:ext uri="{FF2B5EF4-FFF2-40B4-BE49-F238E27FC236}">
                <a16:creationId xmlns:a16="http://schemas.microsoft.com/office/drawing/2014/main" id="{7C363499-5802-9DF8-9769-DA31788CEB12}"/>
              </a:ext>
            </a:extLst>
          </p:cNvPr>
          <p:cNvSpPr/>
          <p:nvPr/>
        </p:nvSpPr>
        <p:spPr>
          <a:xfrm>
            <a:off x="575733" y="896958"/>
            <a:ext cx="7958668" cy="759566"/>
          </a:xfrm>
          <a:prstGeom prst="round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i="1">
                <a:solidFill>
                  <a:schemeClr val="accent6"/>
                </a:solidFill>
              </a:rPr>
              <a:t>As key members of a patient’s care team, you may be asked     about </a:t>
            </a:r>
            <a:r>
              <a:rPr lang="en-US" sz="2000" b="1" i="1" err="1">
                <a:solidFill>
                  <a:schemeClr val="accent6"/>
                </a:solidFill>
              </a:rPr>
              <a:t>iDose</a:t>
            </a:r>
            <a:r>
              <a:rPr lang="en-US" sz="2000" b="1" i="1" baseline="30000">
                <a:solidFill>
                  <a:schemeClr val="accent6"/>
                </a:solidFill>
              </a:rPr>
              <a:t> </a:t>
            </a:r>
            <a:r>
              <a:rPr lang="en-US" sz="2000" b="1" i="1">
                <a:solidFill>
                  <a:schemeClr val="accent6"/>
                </a:solidFill>
              </a:rPr>
              <a:t>TR. Here are some key points to share:</a:t>
            </a:r>
          </a:p>
        </p:txBody>
      </p:sp>
      <p:sp>
        <p:nvSpPr>
          <p:cNvPr id="3" name="Rounded Rectangle 4">
            <a:extLst>
              <a:ext uri="{FF2B5EF4-FFF2-40B4-BE49-F238E27FC236}">
                <a16:creationId xmlns:a16="http://schemas.microsoft.com/office/drawing/2014/main" id="{A2701076-DC93-1B21-DB5B-82F1650A885E}"/>
              </a:ext>
            </a:extLst>
          </p:cNvPr>
          <p:cNvSpPr/>
          <p:nvPr/>
        </p:nvSpPr>
        <p:spPr>
          <a:xfrm>
            <a:off x="521814" y="1812184"/>
            <a:ext cx="7446529" cy="759566"/>
          </a:xfrm>
          <a:prstGeom prst="round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342900" indent="-342900">
              <a:buClr>
                <a:schemeClr val="bg1"/>
              </a:buClr>
              <a:buSzPct val="70000"/>
              <a:buFont typeface="Wingdings" panose="05000000000000000000" pitchFamily="2" charset="2"/>
              <a:buChar char="ü"/>
            </a:pPr>
            <a:r>
              <a:rPr lang="en-US" sz="1400">
                <a:solidFill>
                  <a:schemeClr val="accent5"/>
                </a:solidFill>
              </a:rPr>
              <a:t>An </a:t>
            </a:r>
            <a:r>
              <a:rPr lang="en-US" sz="1400" b="1">
                <a:solidFill>
                  <a:schemeClr val="accent4"/>
                </a:solidFill>
              </a:rPr>
              <a:t>FDA-approved treatment </a:t>
            </a:r>
            <a:r>
              <a:rPr lang="en-US" sz="1400">
                <a:solidFill>
                  <a:schemeClr val="accent5"/>
                </a:solidFill>
              </a:rPr>
              <a:t>that has been shown to be </a:t>
            </a:r>
            <a:r>
              <a:rPr lang="en-US" sz="1400" b="1">
                <a:solidFill>
                  <a:schemeClr val="accent4"/>
                </a:solidFill>
              </a:rPr>
              <a:t>safe and effective</a:t>
            </a:r>
            <a:r>
              <a:rPr lang="en-US" sz="1400" b="1" baseline="30000">
                <a:solidFill>
                  <a:schemeClr val="accent4"/>
                </a:solidFill>
              </a:rPr>
              <a:t>1</a:t>
            </a:r>
            <a:r>
              <a:rPr lang="en-US" sz="1400" b="1">
                <a:solidFill>
                  <a:schemeClr val="accent4"/>
                </a:solidFill>
              </a:rPr>
              <a:t> </a:t>
            </a:r>
          </a:p>
          <a:p>
            <a:pPr marL="342900" indent="-342900">
              <a:buClr>
                <a:schemeClr val="bg1"/>
              </a:buClr>
              <a:buSzPct val="70000"/>
              <a:buFont typeface="Wingdings" panose="05000000000000000000" pitchFamily="2" charset="2"/>
              <a:buChar char="ü"/>
            </a:pPr>
            <a:endParaRPr lang="en-US" sz="1400">
              <a:solidFill>
                <a:schemeClr val="accent5"/>
              </a:solidFill>
            </a:endParaRPr>
          </a:p>
          <a:p>
            <a:pPr marL="342900" indent="-342900">
              <a:buClr>
                <a:schemeClr val="bg1"/>
              </a:buClr>
              <a:buSzPct val="70000"/>
              <a:buFont typeface="Wingdings" panose="05000000000000000000" pitchFamily="2" charset="2"/>
              <a:buChar char="ü"/>
            </a:pPr>
            <a:r>
              <a:rPr lang="en-US" sz="1400" b="1">
                <a:solidFill>
                  <a:schemeClr val="accent4"/>
                </a:solidFill>
              </a:rPr>
              <a:t>Will help reduce eye pressure </a:t>
            </a:r>
            <a:r>
              <a:rPr lang="en-US" sz="1400">
                <a:solidFill>
                  <a:schemeClr val="accent5"/>
                </a:solidFill>
              </a:rPr>
              <a:t>related to your glaucoma</a:t>
            </a:r>
            <a:r>
              <a:rPr lang="en-US" sz="1400" baseline="30000">
                <a:solidFill>
                  <a:schemeClr val="accent5"/>
                </a:solidFill>
              </a:rPr>
              <a:t>2</a:t>
            </a:r>
          </a:p>
          <a:p>
            <a:pPr marL="342900" indent="-342900">
              <a:buClr>
                <a:schemeClr val="bg1"/>
              </a:buClr>
              <a:buSzPct val="70000"/>
              <a:buFont typeface="Wingdings" panose="05000000000000000000" pitchFamily="2" charset="2"/>
              <a:buChar char="ü"/>
            </a:pPr>
            <a:endParaRPr lang="en-US" sz="1400">
              <a:solidFill>
                <a:schemeClr val="accent5"/>
              </a:solidFill>
            </a:endParaRPr>
          </a:p>
          <a:p>
            <a:pPr marL="342900" indent="-342900">
              <a:buClr>
                <a:schemeClr val="bg1"/>
              </a:buClr>
              <a:buSzPct val="70000"/>
              <a:buFont typeface="Wingdings" panose="05000000000000000000" pitchFamily="2" charset="2"/>
              <a:buChar char="ü"/>
            </a:pPr>
            <a:r>
              <a:rPr lang="en-US" sz="1400">
                <a:solidFill>
                  <a:schemeClr val="accent5"/>
                </a:solidFill>
              </a:rPr>
              <a:t>Utilizes </a:t>
            </a:r>
            <a:r>
              <a:rPr lang="en-US" sz="1400" b="1">
                <a:solidFill>
                  <a:schemeClr val="accent4"/>
                </a:solidFill>
              </a:rPr>
              <a:t>the same effective prescription medication </a:t>
            </a:r>
            <a:r>
              <a:rPr lang="en-US" sz="1400">
                <a:solidFill>
                  <a:schemeClr val="accent5"/>
                </a:solidFill>
              </a:rPr>
              <a:t>used in the leading class of eye drops, but iDose TR allows us to place the medication directly inside your eye where it’s most needed instead of requiring you to apply it to your eyes every day</a:t>
            </a:r>
            <a:r>
              <a:rPr lang="en-US" sz="1400" baseline="30000">
                <a:solidFill>
                  <a:schemeClr val="accent5"/>
                </a:solidFill>
              </a:rPr>
              <a:t>1</a:t>
            </a:r>
          </a:p>
          <a:p>
            <a:pPr marL="342900" indent="-342900">
              <a:buClr>
                <a:schemeClr val="bg1"/>
              </a:buClr>
              <a:buSzPct val="70000"/>
              <a:buFont typeface="Wingdings" panose="05000000000000000000" pitchFamily="2" charset="2"/>
              <a:buChar char="ü"/>
            </a:pPr>
            <a:endParaRPr lang="en-US" sz="1400">
              <a:solidFill>
                <a:schemeClr val="accent5"/>
              </a:solidFill>
            </a:endParaRPr>
          </a:p>
          <a:p>
            <a:pPr marL="342900" indent="-342900">
              <a:buClr>
                <a:schemeClr val="bg1"/>
              </a:buClr>
              <a:buSzPct val="70000"/>
              <a:buFont typeface="Wingdings" panose="05000000000000000000" pitchFamily="2" charset="2"/>
              <a:buChar char="ü"/>
            </a:pPr>
            <a:r>
              <a:rPr lang="en-US" sz="1400">
                <a:solidFill>
                  <a:schemeClr val="accent5"/>
                </a:solidFill>
              </a:rPr>
              <a:t>Could help </a:t>
            </a:r>
            <a:r>
              <a:rPr lang="en-US" sz="1400" b="1">
                <a:solidFill>
                  <a:schemeClr val="accent4"/>
                </a:solidFill>
              </a:rPr>
              <a:t>reduce some of the challenges, side effects and/or inconveniences with prescription eye drops </a:t>
            </a:r>
            <a:r>
              <a:rPr lang="en-US" sz="1400">
                <a:solidFill>
                  <a:schemeClr val="accent5"/>
                </a:solidFill>
              </a:rPr>
              <a:t>that you’ve mentioned are a burden</a:t>
            </a:r>
            <a:r>
              <a:rPr lang="en-US" sz="1400" baseline="30000">
                <a:solidFill>
                  <a:schemeClr val="accent5"/>
                </a:solidFill>
              </a:rPr>
              <a:t>3</a:t>
            </a:r>
          </a:p>
        </p:txBody>
      </p:sp>
      <p:sp>
        <p:nvSpPr>
          <p:cNvPr id="4" name="Content Placeholder 3">
            <a:extLst>
              <a:ext uri="{FF2B5EF4-FFF2-40B4-BE49-F238E27FC236}">
                <a16:creationId xmlns:a16="http://schemas.microsoft.com/office/drawing/2014/main" id="{D5686DDD-41E6-C035-0DD9-3B5D518D02C2}"/>
              </a:ext>
            </a:extLst>
          </p:cNvPr>
          <p:cNvSpPr txBox="1">
            <a:spLocks/>
          </p:cNvSpPr>
          <p:nvPr/>
        </p:nvSpPr>
        <p:spPr>
          <a:xfrm>
            <a:off x="1279470" y="4824829"/>
            <a:ext cx="7276997" cy="413658"/>
          </a:xfrm>
          <a:prstGeom prst="rect">
            <a:avLst/>
          </a:prstGeom>
        </p:spPr>
        <p:txBody>
          <a:bodyPr/>
          <a:lstStyle>
            <a:lvl1pPr marL="0" indent="0" algn="l" defTabSz="914400" rtl="0" eaLnBrk="1" latinLnBrk="0" hangingPunct="1">
              <a:spcBef>
                <a:spcPct val="20000"/>
              </a:spcBef>
              <a:buClr>
                <a:schemeClr val="accent1"/>
              </a:buClr>
              <a:buFont typeface="Arial" panose="020B0604020202020204" pitchFamily="34" charset="0"/>
              <a:buNone/>
              <a:defRPr lang="en-US" sz="800" b="0" i="0" u="none" strike="noStrike" kern="1200" baseline="0">
                <a:solidFill>
                  <a:schemeClr val="bg2"/>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3716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8288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500">
                <a:solidFill>
                  <a:schemeClr val="bg2"/>
                </a:solidFill>
              </a:rPr>
              <a:t>1. </a:t>
            </a:r>
            <a:r>
              <a:rPr lang="en-US" sz="500" err="1">
                <a:solidFill>
                  <a:schemeClr val="bg2"/>
                </a:solidFill>
              </a:rPr>
              <a:t>iDose</a:t>
            </a:r>
            <a:r>
              <a:rPr lang="en-US" sz="500">
                <a:solidFill>
                  <a:schemeClr val="bg2"/>
                </a:solidFill>
              </a:rPr>
              <a:t> TR (</a:t>
            </a:r>
            <a:r>
              <a:rPr lang="en-US" sz="500" err="1">
                <a:solidFill>
                  <a:schemeClr val="bg2"/>
                </a:solidFill>
              </a:rPr>
              <a:t>travoprost</a:t>
            </a:r>
            <a:r>
              <a:rPr lang="en-US" sz="500">
                <a:solidFill>
                  <a:schemeClr val="bg2"/>
                </a:solidFill>
              </a:rPr>
              <a:t> intracameral implant) 75 mcg Prescribing Information. Glaukos Corporation. 2023. </a:t>
            </a:r>
          </a:p>
          <a:p>
            <a:r>
              <a:rPr lang="en-US" sz="500">
                <a:solidFill>
                  <a:schemeClr val="bg2"/>
                </a:solidFill>
              </a:rPr>
              <a:t>2. </a:t>
            </a:r>
            <a:r>
              <a:rPr lang="en-US" sz="500" err="1">
                <a:solidFill>
                  <a:schemeClr val="bg2"/>
                </a:solidFill>
              </a:rPr>
              <a:t>Berdahl</a:t>
            </a:r>
            <a:r>
              <a:rPr lang="en-US" sz="500">
                <a:solidFill>
                  <a:schemeClr val="bg2"/>
                </a:solidFill>
              </a:rPr>
              <a:t> JP, et al; </a:t>
            </a:r>
            <a:r>
              <a:rPr lang="en-US" sz="500" err="1">
                <a:solidFill>
                  <a:schemeClr val="bg2"/>
                </a:solidFill>
              </a:rPr>
              <a:t>Travoprost</a:t>
            </a:r>
            <a:r>
              <a:rPr lang="en-US" sz="500">
                <a:solidFill>
                  <a:schemeClr val="bg2"/>
                </a:solidFill>
              </a:rPr>
              <a:t> Intraocular Implant Study Group. Drugs. 2024;84(1):83-97. doi:10.1007/s40265-023-01973-7 </a:t>
            </a:r>
          </a:p>
          <a:p>
            <a:r>
              <a:rPr lang="en-US" sz="500">
                <a:solidFill>
                  <a:schemeClr val="bg2"/>
                </a:solidFill>
              </a:rPr>
              <a:t>3. Sarkisian SR Jr, et al; GC-010 </a:t>
            </a:r>
            <a:r>
              <a:rPr lang="en-US" sz="500" err="1">
                <a:solidFill>
                  <a:schemeClr val="bg2"/>
                </a:solidFill>
              </a:rPr>
              <a:t>Travoprost</a:t>
            </a:r>
            <a:r>
              <a:rPr lang="en-US" sz="500">
                <a:solidFill>
                  <a:schemeClr val="bg2"/>
                </a:solidFill>
              </a:rPr>
              <a:t> Intraocular Implant Investigators. Ophthalmology. Published online February 27, 2024. doi:10.1016/j.ophtha.2024.02.022</a:t>
            </a:r>
          </a:p>
        </p:txBody>
      </p:sp>
    </p:spTree>
    <p:extLst>
      <p:ext uri="{BB962C8B-B14F-4D97-AF65-F5344CB8AC3E}">
        <p14:creationId xmlns:p14="http://schemas.microsoft.com/office/powerpoint/2010/main" val="1208095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EF84C4A-EC62-8799-7B9D-D8A559F78A6A}"/>
              </a:ext>
            </a:extLst>
          </p:cNvPr>
          <p:cNvSpPr>
            <a:spLocks noGrp="1"/>
          </p:cNvSpPr>
          <p:nvPr>
            <p:ph sz="quarter" idx="10"/>
          </p:nvPr>
        </p:nvSpPr>
        <p:spPr/>
        <p:txBody>
          <a:bodyPr/>
          <a:lstStyle/>
          <a:p>
            <a:endParaRPr lang="en-US"/>
          </a:p>
        </p:txBody>
      </p:sp>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p:txBody>
          <a:bodyPr/>
          <a:lstStyle/>
          <a:p>
            <a:r>
              <a:rPr lang="en-US"/>
              <a:t>Understanding the </a:t>
            </a:r>
            <a:r>
              <a:rPr lang="en-US" err="1"/>
              <a:t>iDose</a:t>
            </a:r>
            <a:r>
              <a:rPr lang="en-US" baseline="30000"/>
              <a:t>®</a:t>
            </a:r>
            <a:r>
              <a:rPr lang="en-US"/>
              <a:t> TR Procedure</a:t>
            </a:r>
            <a:r>
              <a:rPr lang="en-US" baseline="30000"/>
              <a:t>1</a:t>
            </a:r>
          </a:p>
        </p:txBody>
      </p:sp>
      <p:cxnSp>
        <p:nvCxnSpPr>
          <p:cNvPr id="8" name="Straight Connector 7">
            <a:extLst>
              <a:ext uri="{FF2B5EF4-FFF2-40B4-BE49-F238E27FC236}">
                <a16:creationId xmlns:a16="http://schemas.microsoft.com/office/drawing/2014/main" id="{D54C978D-34D6-AE82-9C72-8F6D410F2511}"/>
              </a:ext>
            </a:extLst>
          </p:cNvPr>
          <p:cNvCxnSpPr>
            <a:cxnSpLocks/>
          </p:cNvCxnSpPr>
          <p:nvPr/>
        </p:nvCxnSpPr>
        <p:spPr>
          <a:xfrm>
            <a:off x="1866757" y="3073683"/>
            <a:ext cx="54589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04BAFF-7A4E-841B-73B7-9B84032B1AB1}"/>
              </a:ext>
            </a:extLst>
          </p:cNvPr>
          <p:cNvCxnSpPr>
            <a:cxnSpLocks/>
          </p:cNvCxnSpPr>
          <p:nvPr/>
        </p:nvCxnSpPr>
        <p:spPr>
          <a:xfrm flipV="1">
            <a:off x="7331194" y="2799932"/>
            <a:ext cx="0" cy="273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2C2284C-3C52-6C76-BB67-BF9E4ABC37CA}"/>
              </a:ext>
            </a:extLst>
          </p:cNvPr>
          <p:cNvCxnSpPr>
            <a:cxnSpLocks/>
          </p:cNvCxnSpPr>
          <p:nvPr/>
        </p:nvCxnSpPr>
        <p:spPr>
          <a:xfrm flipV="1">
            <a:off x="1866757" y="3073683"/>
            <a:ext cx="0" cy="350014"/>
          </a:xfrm>
          <a:prstGeom prst="line">
            <a:avLst/>
          </a:prstGeom>
        </p:spPr>
        <p:style>
          <a:lnRef idx="1">
            <a:schemeClr val="accent1"/>
          </a:lnRef>
          <a:fillRef idx="0">
            <a:schemeClr val="accent1"/>
          </a:fillRef>
          <a:effectRef idx="0">
            <a:schemeClr val="accent1"/>
          </a:effectRef>
          <a:fontRef idx="minor">
            <a:schemeClr val="tx1"/>
          </a:fontRef>
        </p:style>
      </p:cxnSp>
      <p:sp>
        <p:nvSpPr>
          <p:cNvPr id="11" name="Rounded Rectangle 13">
            <a:extLst>
              <a:ext uri="{FF2B5EF4-FFF2-40B4-BE49-F238E27FC236}">
                <a16:creationId xmlns:a16="http://schemas.microsoft.com/office/drawing/2014/main" id="{B511CF1B-578C-3E78-EF38-482F27B2B1ED}"/>
              </a:ext>
            </a:extLst>
          </p:cNvPr>
          <p:cNvSpPr/>
          <p:nvPr/>
        </p:nvSpPr>
        <p:spPr>
          <a:xfrm>
            <a:off x="2487803" y="2480617"/>
            <a:ext cx="1921729" cy="1202592"/>
          </a:xfrm>
          <a:prstGeom prst="round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spcAft>
                <a:spcPts val="1200"/>
              </a:spcAft>
            </a:pPr>
            <a:r>
              <a:rPr lang="en-US" sz="1200">
                <a:solidFill>
                  <a:schemeClr val="bg2"/>
                </a:solidFill>
              </a:rPr>
              <a:t>Patient will go home after the procedure and can usually resume normal activities in a day or two</a:t>
            </a:r>
            <a:endParaRPr lang="en-US" sz="1200">
              <a:solidFill>
                <a:schemeClr val="bg2"/>
              </a:solidFill>
              <a:ea typeface="Calibri"/>
              <a:cs typeface="Calibri"/>
            </a:endParaRPr>
          </a:p>
        </p:txBody>
      </p:sp>
      <p:sp>
        <p:nvSpPr>
          <p:cNvPr id="12" name="Rounded Rectangle 14">
            <a:extLst>
              <a:ext uri="{FF2B5EF4-FFF2-40B4-BE49-F238E27FC236}">
                <a16:creationId xmlns:a16="http://schemas.microsoft.com/office/drawing/2014/main" id="{181A9429-39CF-D7E8-115F-69A54182A338}"/>
              </a:ext>
            </a:extLst>
          </p:cNvPr>
          <p:cNvSpPr/>
          <p:nvPr/>
        </p:nvSpPr>
        <p:spPr>
          <a:xfrm>
            <a:off x="4638561" y="2480616"/>
            <a:ext cx="1921728" cy="1220575"/>
          </a:xfrm>
          <a:prstGeom prst="round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1200">
                <a:solidFill>
                  <a:schemeClr val="bg2"/>
                </a:solidFill>
              </a:rPr>
              <a:t>Patient will return for follow-up appointments after the </a:t>
            </a:r>
            <a:r>
              <a:rPr lang="en-US" sz="1200" err="1">
                <a:solidFill>
                  <a:schemeClr val="bg2"/>
                </a:solidFill>
              </a:rPr>
              <a:t>iDose</a:t>
            </a:r>
            <a:r>
              <a:rPr lang="en-US" sz="1200">
                <a:solidFill>
                  <a:schemeClr val="bg2"/>
                </a:solidFill>
              </a:rPr>
              <a:t> TR procedure</a:t>
            </a:r>
          </a:p>
        </p:txBody>
      </p:sp>
      <p:sp>
        <p:nvSpPr>
          <p:cNvPr id="13" name="Rounded Rectangle 12">
            <a:extLst>
              <a:ext uri="{FF2B5EF4-FFF2-40B4-BE49-F238E27FC236}">
                <a16:creationId xmlns:a16="http://schemas.microsoft.com/office/drawing/2014/main" id="{3F61D673-51E5-D783-142F-6F1EDC32AE65}"/>
              </a:ext>
            </a:extLst>
          </p:cNvPr>
          <p:cNvSpPr/>
          <p:nvPr/>
        </p:nvSpPr>
        <p:spPr>
          <a:xfrm>
            <a:off x="276825" y="2480617"/>
            <a:ext cx="2002170" cy="1202592"/>
          </a:xfrm>
          <a:prstGeom prst="round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spcAft>
                <a:spcPts val="1200"/>
              </a:spcAft>
            </a:pPr>
            <a:r>
              <a:rPr lang="en-US" sz="1200">
                <a:solidFill>
                  <a:schemeClr val="bg2"/>
                </a:solidFill>
              </a:rPr>
              <a:t>For most people, the procedure is painless </a:t>
            </a:r>
            <a:br>
              <a:rPr lang="en-US" sz="1200">
                <a:solidFill>
                  <a:schemeClr val="bg2"/>
                </a:solidFill>
              </a:rPr>
            </a:br>
            <a:endParaRPr lang="en-US" sz="1200">
              <a:solidFill>
                <a:schemeClr val="bg2"/>
              </a:solidFill>
            </a:endParaRPr>
          </a:p>
        </p:txBody>
      </p:sp>
      <p:pic>
        <p:nvPicPr>
          <p:cNvPr id="14" name="Picture 13" descr="A close up of a fingerprint&#10;&#10;Description automatically generated">
            <a:extLst>
              <a:ext uri="{FF2B5EF4-FFF2-40B4-BE49-F238E27FC236}">
                <a16:creationId xmlns:a16="http://schemas.microsoft.com/office/drawing/2014/main" id="{F8543F12-8094-1FA6-BFF0-F276E0507C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75139" y="1887332"/>
            <a:ext cx="2868861" cy="3591754"/>
          </a:xfrm>
          <a:prstGeom prst="rect">
            <a:avLst/>
          </a:prstGeom>
          <a:ln>
            <a:noFill/>
          </a:ln>
        </p:spPr>
      </p:pic>
      <p:sp>
        <p:nvSpPr>
          <p:cNvPr id="15" name="Oval 14">
            <a:extLst>
              <a:ext uri="{FF2B5EF4-FFF2-40B4-BE49-F238E27FC236}">
                <a16:creationId xmlns:a16="http://schemas.microsoft.com/office/drawing/2014/main" id="{02114E8E-FBA8-C422-7DC3-4FAA25F9ED3C}"/>
              </a:ext>
            </a:extLst>
          </p:cNvPr>
          <p:cNvSpPr/>
          <p:nvPr/>
        </p:nvSpPr>
        <p:spPr>
          <a:xfrm>
            <a:off x="7557601" y="3933933"/>
            <a:ext cx="388879" cy="388879"/>
          </a:xfrm>
          <a:prstGeom prst="ellipse">
            <a:avLst/>
          </a:prstGeom>
          <a:no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9DF5D9B-3915-B3F7-2287-95B023E272EE}"/>
              </a:ext>
            </a:extLst>
          </p:cNvPr>
          <p:cNvCxnSpPr>
            <a:cxnSpLocks/>
            <a:stCxn id="17" idx="3"/>
            <a:endCxn id="19" idx="1"/>
          </p:cNvCxnSpPr>
          <p:nvPr/>
        </p:nvCxnSpPr>
        <p:spPr>
          <a:xfrm flipV="1">
            <a:off x="2269197" y="1495060"/>
            <a:ext cx="2370736" cy="30525"/>
          </a:xfrm>
          <a:prstGeom prst="line">
            <a:avLst/>
          </a:prstGeom>
        </p:spPr>
        <p:style>
          <a:lnRef idx="1">
            <a:schemeClr val="accent1"/>
          </a:lnRef>
          <a:fillRef idx="0">
            <a:schemeClr val="accent1"/>
          </a:fillRef>
          <a:effectRef idx="0">
            <a:schemeClr val="accent1"/>
          </a:effectRef>
          <a:fontRef idx="minor">
            <a:schemeClr val="tx1"/>
          </a:fontRef>
        </p:style>
      </p:cxnSp>
      <p:sp>
        <p:nvSpPr>
          <p:cNvPr id="17" name="Rounded Rectangle 4">
            <a:extLst>
              <a:ext uri="{FF2B5EF4-FFF2-40B4-BE49-F238E27FC236}">
                <a16:creationId xmlns:a16="http://schemas.microsoft.com/office/drawing/2014/main" id="{C49DAAB3-BCC9-F079-5BBE-6ECFD54B397F}"/>
              </a:ext>
            </a:extLst>
          </p:cNvPr>
          <p:cNvSpPr/>
          <p:nvPr/>
        </p:nvSpPr>
        <p:spPr>
          <a:xfrm>
            <a:off x="276824" y="918589"/>
            <a:ext cx="1992373" cy="1213991"/>
          </a:xfrm>
          <a:prstGeom prst="round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1200"/>
              </a:spcAft>
            </a:pPr>
            <a:r>
              <a:rPr lang="en-US" sz="1200">
                <a:solidFill>
                  <a:schemeClr val="bg2"/>
                </a:solidFill>
              </a:rPr>
              <a:t>A minor procedure performed in a sterile outpatient setting</a:t>
            </a:r>
          </a:p>
        </p:txBody>
      </p:sp>
      <p:sp>
        <p:nvSpPr>
          <p:cNvPr id="18" name="Rounded Rectangle 10">
            <a:extLst>
              <a:ext uri="{FF2B5EF4-FFF2-40B4-BE49-F238E27FC236}">
                <a16:creationId xmlns:a16="http://schemas.microsoft.com/office/drawing/2014/main" id="{80740BC3-4D34-1121-3A39-7D83B2674B3B}"/>
              </a:ext>
            </a:extLst>
          </p:cNvPr>
          <p:cNvSpPr/>
          <p:nvPr/>
        </p:nvSpPr>
        <p:spPr>
          <a:xfrm>
            <a:off x="2487804" y="918590"/>
            <a:ext cx="1921729" cy="1152940"/>
          </a:xfrm>
          <a:prstGeom prst="round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spcAft>
                <a:spcPts val="1200"/>
              </a:spcAft>
            </a:pPr>
            <a:r>
              <a:rPr lang="en-US" sz="1200">
                <a:solidFill>
                  <a:schemeClr val="bg2"/>
                </a:solidFill>
              </a:rPr>
              <a:t>Patient will receive an anesthetic drop or sedation</a:t>
            </a:r>
          </a:p>
        </p:txBody>
      </p:sp>
      <p:sp>
        <p:nvSpPr>
          <p:cNvPr id="19" name="Rounded Rectangle 11">
            <a:extLst>
              <a:ext uri="{FF2B5EF4-FFF2-40B4-BE49-F238E27FC236}">
                <a16:creationId xmlns:a16="http://schemas.microsoft.com/office/drawing/2014/main" id="{8EA6E440-6F83-DB26-3387-00EF3DBE8D24}"/>
              </a:ext>
            </a:extLst>
          </p:cNvPr>
          <p:cNvSpPr/>
          <p:nvPr/>
        </p:nvSpPr>
        <p:spPr>
          <a:xfrm>
            <a:off x="4639933" y="918590"/>
            <a:ext cx="1921729" cy="1152940"/>
          </a:xfrm>
          <a:prstGeom prst="roundRect">
            <a:avLst/>
          </a:prstGeom>
          <a:solidFill>
            <a:schemeClr val="bg1"/>
          </a:solidFill>
          <a:ln w="190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spcAft>
                <a:spcPts val="1200"/>
              </a:spcAft>
            </a:pPr>
            <a:r>
              <a:rPr lang="en-US" sz="1200" err="1">
                <a:solidFill>
                  <a:schemeClr val="bg2"/>
                </a:solidFill>
              </a:rPr>
              <a:t>iDose</a:t>
            </a:r>
            <a:r>
              <a:rPr lang="en-US" sz="1200">
                <a:solidFill>
                  <a:schemeClr val="bg2"/>
                </a:solidFill>
              </a:rPr>
              <a:t> TR is gently placed in each eye, </a:t>
            </a:r>
            <a:br>
              <a:rPr lang="en-US" sz="1200"/>
            </a:br>
            <a:r>
              <a:rPr lang="en-US" sz="1200">
                <a:solidFill>
                  <a:schemeClr val="bg2"/>
                </a:solidFill>
              </a:rPr>
              <a:t>designed to stay in place and remain </a:t>
            </a:r>
            <a:br>
              <a:rPr lang="en-US" sz="1200">
                <a:solidFill>
                  <a:schemeClr val="bg2"/>
                </a:solidFill>
              </a:rPr>
            </a:br>
            <a:r>
              <a:rPr lang="en-US" sz="1200">
                <a:solidFill>
                  <a:schemeClr val="bg2"/>
                </a:solidFill>
              </a:rPr>
              <a:t>stable in the eye</a:t>
            </a:r>
            <a:endParaRPr lang="en-US">
              <a:solidFill>
                <a:schemeClr val="bg2"/>
              </a:solidFill>
            </a:endParaRPr>
          </a:p>
        </p:txBody>
      </p:sp>
      <p:pic>
        <p:nvPicPr>
          <p:cNvPr id="20" name="Picture 19">
            <a:extLst>
              <a:ext uri="{FF2B5EF4-FFF2-40B4-BE49-F238E27FC236}">
                <a16:creationId xmlns:a16="http://schemas.microsoft.com/office/drawing/2014/main" id="{BCED42D1-2DE2-25A0-A314-D3FCF67CB84C}"/>
              </a:ext>
            </a:extLst>
          </p:cNvPr>
          <p:cNvPicPr>
            <a:picLocks noChangeAspect="1"/>
          </p:cNvPicPr>
          <p:nvPr/>
        </p:nvPicPr>
        <p:blipFill>
          <a:blip r:embed="rId3"/>
          <a:stretch>
            <a:fillRect/>
          </a:stretch>
        </p:blipFill>
        <p:spPr>
          <a:xfrm>
            <a:off x="3996984" y="3683209"/>
            <a:ext cx="3560617" cy="938572"/>
          </a:xfrm>
          <a:prstGeom prst="rect">
            <a:avLst/>
          </a:prstGeom>
        </p:spPr>
      </p:pic>
      <p:cxnSp>
        <p:nvCxnSpPr>
          <p:cNvPr id="28" name="Connector: Elbow 27">
            <a:extLst>
              <a:ext uri="{FF2B5EF4-FFF2-40B4-BE49-F238E27FC236}">
                <a16:creationId xmlns:a16="http://schemas.microsoft.com/office/drawing/2014/main" id="{674112CF-B942-5CCC-0155-1098F1E48E7E}"/>
              </a:ext>
            </a:extLst>
          </p:cNvPr>
          <p:cNvCxnSpPr>
            <a:cxnSpLocks/>
            <a:stCxn id="19" idx="2"/>
            <a:endCxn id="13" idx="0"/>
          </p:cNvCxnSpPr>
          <p:nvPr/>
        </p:nvCxnSpPr>
        <p:spPr>
          <a:xfrm rot="5400000">
            <a:off x="3234811" y="114629"/>
            <a:ext cx="409087" cy="4322888"/>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C9028B30-58F5-A888-21F1-2AD2F7903EAA}"/>
              </a:ext>
            </a:extLst>
          </p:cNvPr>
          <p:cNvSpPr txBox="1">
            <a:spLocks/>
          </p:cNvSpPr>
          <p:nvPr/>
        </p:nvSpPr>
        <p:spPr>
          <a:xfrm>
            <a:off x="1273010" y="4820612"/>
            <a:ext cx="7276997" cy="413658"/>
          </a:xfrm>
          <a:prstGeom prst="rect">
            <a:avLst/>
          </a:prstGeom>
        </p:spPr>
        <p:txBody>
          <a:bodyPr/>
          <a:lstStyle>
            <a:lvl1pPr marL="0" indent="0" algn="l" defTabSz="914400" rtl="0" eaLnBrk="1" latinLnBrk="0" hangingPunct="1">
              <a:spcBef>
                <a:spcPct val="20000"/>
              </a:spcBef>
              <a:buClr>
                <a:schemeClr val="accent1"/>
              </a:buClr>
              <a:buFont typeface="Arial" panose="020B0604020202020204" pitchFamily="34" charset="0"/>
              <a:buNone/>
              <a:defRPr lang="en-US" sz="800" b="0" i="0" u="none" strike="noStrike" kern="1200" baseline="0">
                <a:solidFill>
                  <a:schemeClr val="bg2"/>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3716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8288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500" b="1">
                <a:solidFill>
                  <a:schemeClr val="bg2"/>
                </a:solidFill>
              </a:rPr>
              <a:t>1. </a:t>
            </a:r>
            <a:r>
              <a:rPr lang="en-US" sz="500" err="1">
                <a:solidFill>
                  <a:schemeClr val="bg2"/>
                </a:solidFill>
              </a:rPr>
              <a:t>iDose</a:t>
            </a:r>
            <a:r>
              <a:rPr lang="en-US" sz="500">
                <a:solidFill>
                  <a:schemeClr val="bg2"/>
                </a:solidFill>
              </a:rPr>
              <a:t> TR (</a:t>
            </a:r>
            <a:r>
              <a:rPr lang="en-US" sz="500" err="1">
                <a:solidFill>
                  <a:schemeClr val="bg2"/>
                </a:solidFill>
              </a:rPr>
              <a:t>travoprost</a:t>
            </a:r>
            <a:r>
              <a:rPr lang="en-US" sz="500">
                <a:solidFill>
                  <a:schemeClr val="bg2"/>
                </a:solidFill>
              </a:rPr>
              <a:t> intracameral implant) 75 mcg Prescribing Information. Glaukos Corporation. 2023.</a:t>
            </a:r>
          </a:p>
          <a:p>
            <a:endParaRPr lang="en-US" sz="500">
              <a:solidFill>
                <a:schemeClr val="bg2"/>
              </a:solidFill>
            </a:endParaRPr>
          </a:p>
        </p:txBody>
      </p:sp>
    </p:spTree>
    <p:extLst>
      <p:ext uri="{BB962C8B-B14F-4D97-AF65-F5344CB8AC3E}">
        <p14:creationId xmlns:p14="http://schemas.microsoft.com/office/powerpoint/2010/main" val="2496176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p:txBody>
          <a:bodyPr lIns="91440" tIns="45720" rIns="91440" bIns="45720" anchor="t"/>
          <a:lstStyle/>
          <a:p>
            <a:r>
              <a:rPr lang="en-US" sz="2200">
                <a:cs typeface="Arial"/>
              </a:rPr>
              <a:t>Questions Patients May Ask About </a:t>
            </a:r>
            <a:r>
              <a:rPr lang="en-US" sz="2200" err="1">
                <a:cs typeface="Arial"/>
              </a:rPr>
              <a:t>iDose</a:t>
            </a:r>
            <a:r>
              <a:rPr lang="en-US" sz="2200" baseline="30000">
                <a:cs typeface="Arial"/>
              </a:rPr>
              <a:t>®</a:t>
            </a:r>
            <a:r>
              <a:rPr lang="en-US" sz="2200">
                <a:cs typeface="Arial"/>
              </a:rPr>
              <a:t> TR</a:t>
            </a:r>
            <a:endParaRPr lang="en-US" sz="2200"/>
          </a:p>
        </p:txBody>
      </p:sp>
      <p:graphicFrame>
        <p:nvGraphicFramePr>
          <p:cNvPr id="3" name="Table 2">
            <a:extLst>
              <a:ext uri="{FF2B5EF4-FFF2-40B4-BE49-F238E27FC236}">
                <a16:creationId xmlns:a16="http://schemas.microsoft.com/office/drawing/2014/main" id="{A8D44E81-6577-D4F9-1EFA-5BF967A21EF1}"/>
              </a:ext>
            </a:extLst>
          </p:cNvPr>
          <p:cNvGraphicFramePr>
            <a:graphicFrameLocks noGrp="1"/>
          </p:cNvGraphicFramePr>
          <p:nvPr>
            <p:extLst>
              <p:ext uri="{D42A27DB-BD31-4B8C-83A1-F6EECF244321}">
                <p14:modId xmlns:p14="http://schemas.microsoft.com/office/powerpoint/2010/main" val="3358124019"/>
              </p:ext>
            </p:extLst>
          </p:nvPr>
        </p:nvGraphicFramePr>
        <p:xfrm>
          <a:off x="522762" y="1169748"/>
          <a:ext cx="8098475" cy="3086908"/>
        </p:xfrm>
        <a:graphic>
          <a:graphicData uri="http://schemas.openxmlformats.org/drawingml/2006/table">
            <a:tbl>
              <a:tblPr firstRow="1" bandRow="1">
                <a:tableStyleId>{5C22544A-7EE6-4342-B048-85BDC9FD1C3A}</a:tableStyleId>
              </a:tblPr>
              <a:tblGrid>
                <a:gridCol w="2734734">
                  <a:extLst>
                    <a:ext uri="{9D8B030D-6E8A-4147-A177-3AD203B41FA5}">
                      <a16:colId xmlns:a16="http://schemas.microsoft.com/office/drawing/2014/main" val="2575445475"/>
                    </a:ext>
                  </a:extLst>
                </a:gridCol>
                <a:gridCol w="5363741">
                  <a:extLst>
                    <a:ext uri="{9D8B030D-6E8A-4147-A177-3AD203B41FA5}">
                      <a16:colId xmlns:a16="http://schemas.microsoft.com/office/drawing/2014/main" val="1675185773"/>
                    </a:ext>
                  </a:extLst>
                </a:gridCol>
              </a:tblGrid>
              <a:tr h="0">
                <a:tc>
                  <a:txBody>
                    <a:bodyPr/>
                    <a:lstStyle/>
                    <a:p>
                      <a:endParaRPr lang="en-US" sz="1200"/>
                    </a:p>
                  </a:txBody>
                  <a:tcPr/>
                </a:tc>
                <a:tc>
                  <a:txBody>
                    <a:bodyPr/>
                    <a:lstStyle/>
                    <a:p>
                      <a:endParaRPr lang="en-US" sz="1200"/>
                    </a:p>
                  </a:txBody>
                  <a:tcPr/>
                </a:tc>
                <a:extLst>
                  <a:ext uri="{0D108BD9-81ED-4DB2-BD59-A6C34878D82A}">
                    <a16:rowId xmlns:a16="http://schemas.microsoft.com/office/drawing/2014/main" val="4180230316"/>
                  </a:ext>
                </a:extLst>
              </a:tr>
              <a:tr h="681297">
                <a:tc>
                  <a:txBody>
                    <a:bodyPr/>
                    <a:lstStyle/>
                    <a:p>
                      <a:r>
                        <a:rPr lang="en-US" sz="1200">
                          <a:solidFill>
                            <a:schemeClr val="accent5"/>
                          </a:solidFill>
                        </a:rPr>
                        <a:t>Will the treatment hurt or will I feel the procedure?</a:t>
                      </a:r>
                    </a:p>
                  </a:txBody>
                  <a:tcPr/>
                </a:tc>
                <a:tc>
                  <a:txBody>
                    <a:bodyPr/>
                    <a:lstStyle/>
                    <a:p>
                      <a:r>
                        <a:rPr lang="en-US" sz="1200">
                          <a:solidFill>
                            <a:schemeClr val="accent5"/>
                          </a:solidFill>
                        </a:rPr>
                        <a:t>No, your eye will be gently sedated. You should not feel anything during </a:t>
                      </a:r>
                      <a:br>
                        <a:rPr lang="en-US" sz="1200">
                          <a:solidFill>
                            <a:schemeClr val="accent5"/>
                          </a:solidFill>
                        </a:rPr>
                      </a:br>
                      <a:r>
                        <a:rPr lang="en-US" sz="1200">
                          <a:solidFill>
                            <a:schemeClr val="accent5"/>
                          </a:solidFill>
                        </a:rPr>
                        <a:t>or after.</a:t>
                      </a:r>
                    </a:p>
                  </a:txBody>
                  <a:tcPr/>
                </a:tc>
                <a:extLst>
                  <a:ext uri="{0D108BD9-81ED-4DB2-BD59-A6C34878D82A}">
                    <a16:rowId xmlns:a16="http://schemas.microsoft.com/office/drawing/2014/main" val="1277752722"/>
                  </a:ext>
                </a:extLst>
              </a:tr>
              <a:tr h="668251">
                <a:tc>
                  <a:txBody>
                    <a:bodyPr/>
                    <a:lstStyle/>
                    <a:p>
                      <a:r>
                        <a:rPr lang="en-US" sz="1200">
                          <a:solidFill>
                            <a:schemeClr val="accent5"/>
                          </a:solidFill>
                        </a:rPr>
                        <a:t>Is iDose TR safe?</a:t>
                      </a:r>
                    </a:p>
                  </a:txBody>
                  <a:tcPr/>
                </a:tc>
                <a:tc>
                  <a:txBody>
                    <a:bodyPr/>
                    <a:lstStyle/>
                    <a:p>
                      <a:r>
                        <a:rPr lang="en-US" sz="1200">
                          <a:solidFill>
                            <a:schemeClr val="accent5"/>
                          </a:solidFill>
                        </a:rPr>
                        <a:t>iDose TR is shown to be safe and effective. The risk of infection is </a:t>
                      </a:r>
                      <a:r>
                        <a:rPr lang="en-US" sz="1200" kern="1200">
                          <a:solidFill>
                            <a:schemeClr val="accent5"/>
                          </a:solidFill>
                          <a:latin typeface="+mn-lt"/>
                          <a:ea typeface="+mn-ea"/>
                          <a:cs typeface="+mn-cs"/>
                        </a:rPr>
                        <a:t>low.</a:t>
                      </a:r>
                      <a:r>
                        <a:rPr lang="en-US" sz="1200" kern="1200" baseline="30000">
                          <a:solidFill>
                            <a:schemeClr val="accent5"/>
                          </a:solidFill>
                          <a:latin typeface="+mn-lt"/>
                          <a:ea typeface="+mn-ea"/>
                          <a:cs typeface="+mn-cs"/>
                        </a:rPr>
                        <a:t>1</a:t>
                      </a:r>
                    </a:p>
                  </a:txBody>
                  <a:tcPr/>
                </a:tc>
                <a:extLst>
                  <a:ext uri="{0D108BD9-81ED-4DB2-BD59-A6C34878D82A}">
                    <a16:rowId xmlns:a16="http://schemas.microsoft.com/office/drawing/2014/main" val="2686648526"/>
                  </a:ext>
                </a:extLst>
              </a:tr>
              <a:tr h="370840">
                <a:tc>
                  <a:txBody>
                    <a:bodyPr/>
                    <a:lstStyle/>
                    <a:p>
                      <a:r>
                        <a:rPr lang="en-US" sz="1200">
                          <a:solidFill>
                            <a:schemeClr val="accent5"/>
                          </a:solidFill>
                        </a:rPr>
                        <a:t>Is iDose TR covered by insurance?</a:t>
                      </a:r>
                    </a:p>
                  </a:txBody>
                  <a:tcPr/>
                </a:tc>
                <a:tc>
                  <a:txBody>
                    <a:bodyPr/>
                    <a:lstStyle/>
                    <a:p>
                      <a:r>
                        <a:rPr lang="en-US" sz="1200">
                          <a:solidFill>
                            <a:schemeClr val="accent5"/>
                          </a:solidFill>
                        </a:rPr>
                        <a:t>We will check your benefits and confirm you have all the necessary information to proceed. There are also programs to assist, if needed (Medicare Part B, supplemental and/or secondary insurance).</a:t>
                      </a:r>
                    </a:p>
                  </a:txBody>
                  <a:tcPr/>
                </a:tc>
                <a:extLst>
                  <a:ext uri="{0D108BD9-81ED-4DB2-BD59-A6C34878D82A}">
                    <a16:rowId xmlns:a16="http://schemas.microsoft.com/office/drawing/2014/main" val="2785134436"/>
                  </a:ext>
                </a:extLst>
              </a:tr>
              <a:tr h="370840">
                <a:tc>
                  <a:txBody>
                    <a:bodyPr/>
                    <a:lstStyle/>
                    <a:p>
                      <a:r>
                        <a:rPr lang="en-US" sz="1200">
                          <a:solidFill>
                            <a:schemeClr val="accent5"/>
                          </a:solidFill>
                        </a:rPr>
                        <a:t>How long will the treatment last?</a:t>
                      </a:r>
                    </a:p>
                  </a:txBody>
                  <a:tcPr/>
                </a:tc>
                <a:tc>
                  <a:txBody>
                    <a:bodyPr/>
                    <a:lstStyle/>
                    <a:p>
                      <a:r>
                        <a:rPr lang="en-US" sz="1200">
                          <a:solidFill>
                            <a:schemeClr val="accent5"/>
                          </a:solidFill>
                        </a:rPr>
                        <a:t>This treatment is designed to give you a longer duration of therapy than your existing prescription drops today. </a:t>
                      </a:r>
                    </a:p>
                    <a:p>
                      <a:r>
                        <a:rPr lang="en-US" sz="1200">
                          <a:solidFill>
                            <a:schemeClr val="accent5"/>
                          </a:solidFill>
                        </a:rPr>
                        <a:t>• 8/10 patients were free of prescription drops at 12 months</a:t>
                      </a:r>
                      <a:r>
                        <a:rPr lang="en-US" sz="1200" kern="1200" baseline="30000">
                          <a:solidFill>
                            <a:schemeClr val="accent5"/>
                          </a:solidFill>
                          <a:latin typeface="+mn-lt"/>
                          <a:ea typeface="+mn-ea"/>
                          <a:cs typeface="+mn-cs"/>
                        </a:rPr>
                        <a:t>2</a:t>
                      </a:r>
                    </a:p>
                    <a:p>
                      <a:r>
                        <a:rPr lang="en-US" sz="1200">
                          <a:solidFill>
                            <a:schemeClr val="accent5"/>
                          </a:solidFill>
                        </a:rPr>
                        <a:t>• Designed to deliver medication for up to three years</a:t>
                      </a:r>
                      <a:r>
                        <a:rPr lang="en-US" sz="1200" kern="1200" baseline="30000">
                          <a:solidFill>
                            <a:schemeClr val="accent5"/>
                          </a:solidFill>
                          <a:latin typeface="+mn-lt"/>
                          <a:ea typeface="+mn-ea"/>
                          <a:cs typeface="+mn-cs"/>
                        </a:rPr>
                        <a:t>3</a:t>
                      </a:r>
                    </a:p>
                  </a:txBody>
                  <a:tcPr/>
                </a:tc>
                <a:extLst>
                  <a:ext uri="{0D108BD9-81ED-4DB2-BD59-A6C34878D82A}">
                    <a16:rowId xmlns:a16="http://schemas.microsoft.com/office/drawing/2014/main" val="695739863"/>
                  </a:ext>
                </a:extLst>
              </a:tr>
            </a:tbl>
          </a:graphicData>
        </a:graphic>
      </p:graphicFrame>
      <p:sp>
        <p:nvSpPr>
          <p:cNvPr id="5" name="TextBox 4">
            <a:extLst>
              <a:ext uri="{FF2B5EF4-FFF2-40B4-BE49-F238E27FC236}">
                <a16:creationId xmlns:a16="http://schemas.microsoft.com/office/drawing/2014/main" id="{218B40A9-B809-BF44-ACE4-F932D20EE34A}"/>
              </a:ext>
            </a:extLst>
          </p:cNvPr>
          <p:cNvSpPr txBox="1"/>
          <p:nvPr/>
        </p:nvSpPr>
        <p:spPr>
          <a:xfrm>
            <a:off x="1279471" y="4790454"/>
            <a:ext cx="6441366" cy="400110"/>
          </a:xfrm>
          <a:prstGeom prst="rect">
            <a:avLst/>
          </a:prstGeom>
          <a:noFill/>
        </p:spPr>
        <p:txBody>
          <a:bodyPr wrap="square">
            <a:spAutoFit/>
          </a:bodyPr>
          <a:lstStyle/>
          <a:p>
            <a:r>
              <a:rPr lang="en-US" sz="500" b="1" dirty="0">
                <a:solidFill>
                  <a:schemeClr val="bg2"/>
                </a:solidFill>
              </a:rPr>
              <a:t>1. </a:t>
            </a:r>
            <a:r>
              <a:rPr lang="en-US" sz="500" dirty="0" err="1">
                <a:solidFill>
                  <a:schemeClr val="bg2"/>
                </a:solidFill>
              </a:rPr>
              <a:t>iDose</a:t>
            </a:r>
            <a:r>
              <a:rPr lang="en-US" sz="500" dirty="0">
                <a:solidFill>
                  <a:schemeClr val="bg2"/>
                </a:solidFill>
              </a:rPr>
              <a:t> TR (</a:t>
            </a:r>
            <a:r>
              <a:rPr lang="en-US" sz="500" dirty="0" err="1">
                <a:solidFill>
                  <a:schemeClr val="bg2"/>
                </a:solidFill>
              </a:rPr>
              <a:t>travoprost</a:t>
            </a:r>
            <a:r>
              <a:rPr lang="en-US" sz="500" dirty="0">
                <a:solidFill>
                  <a:schemeClr val="bg2"/>
                </a:solidFill>
              </a:rPr>
              <a:t> intracameral implant) 75 mcg Prescribing Information. Glaukos Corporation. 2023. </a:t>
            </a:r>
            <a:r>
              <a:rPr lang="en-US" sz="500" b="1" dirty="0">
                <a:solidFill>
                  <a:schemeClr val="bg2"/>
                </a:solidFill>
              </a:rPr>
              <a:t>2. </a:t>
            </a:r>
            <a:r>
              <a:rPr lang="en-US" sz="500" dirty="0">
                <a:solidFill>
                  <a:schemeClr val="bg2"/>
                </a:solidFill>
              </a:rPr>
              <a:t>Sarkisian SR Jr, Ang RE, Lee AM, et al; GC-010 </a:t>
            </a:r>
            <a:r>
              <a:rPr lang="en-US" sz="500" dirty="0" err="1">
                <a:solidFill>
                  <a:schemeClr val="bg2"/>
                </a:solidFill>
              </a:rPr>
              <a:t>Travoprost</a:t>
            </a:r>
            <a:r>
              <a:rPr lang="en-US" sz="500" dirty="0">
                <a:solidFill>
                  <a:schemeClr val="bg2"/>
                </a:solidFill>
              </a:rPr>
              <a:t> Intraocular Implant Investigators. Phase 3 randomized clinical trial of the safety and efficacy of </a:t>
            </a:r>
            <a:r>
              <a:rPr lang="en-US" sz="500" dirty="0" err="1">
                <a:solidFill>
                  <a:schemeClr val="bg2"/>
                </a:solidFill>
              </a:rPr>
              <a:t>travoprost</a:t>
            </a:r>
            <a:r>
              <a:rPr lang="en-US" sz="500" dirty="0">
                <a:solidFill>
                  <a:schemeClr val="bg2"/>
                </a:solidFill>
              </a:rPr>
              <a:t> intraocular implant in patients with open-angle glaucoma or ocular hypertension. Ophthalmology. Published online February 27, 2024. doi:10.1016/j. ophtha.2024.02.022 </a:t>
            </a:r>
            <a:r>
              <a:rPr lang="en-US" sz="500" b="1" dirty="0">
                <a:solidFill>
                  <a:schemeClr val="bg2"/>
                </a:solidFill>
              </a:rPr>
              <a:t>3. </a:t>
            </a:r>
            <a:r>
              <a:rPr lang="en-US" sz="500" dirty="0" err="1">
                <a:solidFill>
                  <a:schemeClr val="bg2"/>
                </a:solidFill>
              </a:rPr>
              <a:t>Szekely</a:t>
            </a:r>
            <a:r>
              <a:rPr lang="en-US" sz="500" dirty="0">
                <a:solidFill>
                  <a:schemeClr val="bg2"/>
                </a:solidFill>
              </a:rPr>
              <a:t> G, Katz LJ, </a:t>
            </a:r>
            <a:r>
              <a:rPr lang="en-US" sz="500" dirty="0" err="1">
                <a:solidFill>
                  <a:schemeClr val="bg2"/>
                </a:solidFill>
              </a:rPr>
              <a:t>Voskanyan</a:t>
            </a:r>
            <a:r>
              <a:rPr lang="en-US" sz="500" dirty="0">
                <a:solidFill>
                  <a:schemeClr val="bg2"/>
                </a:solidFill>
              </a:rPr>
              <a:t> LA, et al. </a:t>
            </a:r>
            <a:r>
              <a:rPr lang="en-US" sz="500" dirty="0" err="1">
                <a:solidFill>
                  <a:schemeClr val="bg2"/>
                </a:solidFill>
              </a:rPr>
              <a:t>Travoprost</a:t>
            </a:r>
            <a:r>
              <a:rPr lang="en-US" sz="500" dirty="0">
                <a:solidFill>
                  <a:schemeClr val="bg2"/>
                </a:solidFill>
              </a:rPr>
              <a:t> intraocular implant (</a:t>
            </a:r>
            <a:r>
              <a:rPr lang="en-US" sz="500" dirty="0" err="1">
                <a:solidFill>
                  <a:schemeClr val="bg2"/>
                </a:solidFill>
              </a:rPr>
              <a:t>iDose</a:t>
            </a:r>
            <a:r>
              <a:rPr lang="en-US" sz="500" dirty="0">
                <a:solidFill>
                  <a:schemeClr val="bg2"/>
                </a:solidFill>
              </a:rPr>
              <a:t>® TR) delivers therapeutically relevant and durable aqueous humor drug concentrations at 24 months. Poster presented at: Association for Research in Vision and Ophthalmology (ARVO) Annual Meeting; May 5-9, 2024; Seattle, WA.</a:t>
            </a:r>
          </a:p>
        </p:txBody>
      </p:sp>
    </p:spTree>
    <p:extLst>
      <p:ext uri="{BB962C8B-B14F-4D97-AF65-F5344CB8AC3E}">
        <p14:creationId xmlns:p14="http://schemas.microsoft.com/office/powerpoint/2010/main" val="4252025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9E9DA-4768-7D39-7EE2-A35D5AED219C}"/>
              </a:ext>
            </a:extLst>
          </p:cNvPr>
          <p:cNvSpPr>
            <a:spLocks noGrp="1"/>
          </p:cNvSpPr>
          <p:nvPr>
            <p:ph type="title"/>
          </p:nvPr>
        </p:nvSpPr>
        <p:spPr/>
        <p:txBody>
          <a:bodyPr/>
          <a:lstStyle/>
          <a:p>
            <a:r>
              <a:rPr lang="en-US" err="1"/>
              <a:t>iDose</a:t>
            </a:r>
            <a:r>
              <a:rPr lang="en-US" baseline="30000"/>
              <a:t>®</a:t>
            </a:r>
            <a:r>
              <a:rPr lang="en-US"/>
              <a:t> TR Procedure</a:t>
            </a:r>
          </a:p>
        </p:txBody>
      </p:sp>
      <p:sp>
        <p:nvSpPr>
          <p:cNvPr id="3" name="Content Placeholder 2">
            <a:extLst>
              <a:ext uri="{FF2B5EF4-FFF2-40B4-BE49-F238E27FC236}">
                <a16:creationId xmlns:a16="http://schemas.microsoft.com/office/drawing/2014/main" id="{25CA30D2-22AD-2C95-8631-E93E496C3D42}"/>
              </a:ext>
            </a:extLst>
          </p:cNvPr>
          <p:cNvSpPr>
            <a:spLocks noGrp="1"/>
          </p:cNvSpPr>
          <p:nvPr>
            <p:ph sz="quarter" idx="11"/>
          </p:nvPr>
        </p:nvSpPr>
        <p:spPr/>
        <p:txBody>
          <a:bodyPr/>
          <a:lstStyle/>
          <a:p>
            <a:endParaRPr lang="en-US"/>
          </a:p>
        </p:txBody>
      </p:sp>
      <p:pic>
        <p:nvPicPr>
          <p:cNvPr id="7" name="Edited Dr Bedrood's 1st iDose. Project_tbit1-4">
            <a:hlinkClick r:id="" action="ppaction://media"/>
            <a:extLst>
              <a:ext uri="{FF2B5EF4-FFF2-40B4-BE49-F238E27FC236}">
                <a16:creationId xmlns:a16="http://schemas.microsoft.com/office/drawing/2014/main" id="{BC8C4934-4C13-3E1E-D129-6DCB45B6AC47}"/>
              </a:ext>
            </a:extLst>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4"/>
          <a:stretch>
            <a:fillRect/>
          </a:stretch>
        </p:blipFill>
        <p:spPr>
          <a:xfrm>
            <a:off x="1514475" y="947738"/>
            <a:ext cx="6142038" cy="3429000"/>
          </a:xfrm>
        </p:spPr>
      </p:pic>
    </p:spTree>
    <p:extLst>
      <p:ext uri="{BB962C8B-B14F-4D97-AF65-F5344CB8AC3E}">
        <p14:creationId xmlns:p14="http://schemas.microsoft.com/office/powerpoint/2010/main" val="213730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6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a:xfrm>
            <a:off x="429689" y="251114"/>
            <a:ext cx="8714311" cy="415636"/>
          </a:xfrm>
        </p:spPr>
        <p:txBody>
          <a:bodyPr/>
          <a:lstStyle/>
          <a:p>
            <a:r>
              <a:rPr lang="en-US" sz="2300" dirty="0"/>
              <a:t>Paving the Way to Better Patient Experiences: A Tale of 2 Patients</a:t>
            </a:r>
          </a:p>
        </p:txBody>
      </p:sp>
      <p:sp>
        <p:nvSpPr>
          <p:cNvPr id="6" name="Content Placeholder 5">
            <a:extLst>
              <a:ext uri="{FF2B5EF4-FFF2-40B4-BE49-F238E27FC236}">
                <a16:creationId xmlns:a16="http://schemas.microsoft.com/office/drawing/2014/main" id="{AC73F216-5230-15D0-ABFF-F510B1055376}"/>
              </a:ext>
            </a:extLst>
          </p:cNvPr>
          <p:cNvSpPr>
            <a:spLocks noGrp="1"/>
          </p:cNvSpPr>
          <p:nvPr>
            <p:ph sz="quarter" idx="11"/>
          </p:nvPr>
        </p:nvSpPr>
        <p:spPr>
          <a:xfrm>
            <a:off x="1279471" y="4724813"/>
            <a:ext cx="6442924" cy="191493"/>
          </a:xfrm>
        </p:spPr>
        <p:txBody>
          <a:bodyPr/>
          <a:lstStyle/>
          <a:p>
            <a:r>
              <a:rPr lang="en-US" sz="500" b="1" dirty="0"/>
              <a:t>1. </a:t>
            </a:r>
            <a:r>
              <a:rPr lang="en-US" sz="500" dirty="0" err="1"/>
              <a:t>Berdahl</a:t>
            </a:r>
            <a:r>
              <a:rPr lang="en-US" sz="500" dirty="0"/>
              <a:t> JP, Sarkisian SR Jr, Ang RE, et al; </a:t>
            </a:r>
            <a:r>
              <a:rPr lang="en-US" sz="500" dirty="0" err="1"/>
              <a:t>Travoprost</a:t>
            </a:r>
            <a:r>
              <a:rPr lang="en-US" sz="500" dirty="0"/>
              <a:t> Intraocular Implant Study Group. Efficacy and safety of the </a:t>
            </a:r>
            <a:r>
              <a:rPr lang="en-US" sz="500" dirty="0" err="1"/>
              <a:t>travoprost</a:t>
            </a:r>
            <a:r>
              <a:rPr lang="en-US" sz="500" dirty="0"/>
              <a:t> intraocular implant in reducing topical IOP-lowering medication burden in patients with open-angle glaucoma or ocular hypertension. Drugs. 2024;84(1):83-97. doi:10.1007/s40265-023-01973-7 </a:t>
            </a:r>
            <a:r>
              <a:rPr lang="en-US" sz="500" b="1" dirty="0"/>
              <a:t>2. </a:t>
            </a:r>
            <a:r>
              <a:rPr lang="en-US" sz="500" dirty="0"/>
              <a:t>Sarkisian SR, Ang RE, Lee AM, et al. </a:t>
            </a:r>
            <a:r>
              <a:rPr lang="en-US" sz="500" dirty="0" err="1"/>
              <a:t>Travoprost</a:t>
            </a:r>
            <a:r>
              <a:rPr lang="en-US" sz="500" dirty="0"/>
              <a:t> intracameral implant for open-angle glaucoma or ocular hypertension: 12-month results of a randomized, </a:t>
            </a:r>
            <a:r>
              <a:rPr lang="en-US" sz="500" dirty="0" err="1"/>
              <a:t>doublemaskedtrial</a:t>
            </a:r>
            <a:r>
              <a:rPr lang="en-US" sz="500" dirty="0"/>
              <a:t>. </a:t>
            </a:r>
            <a:r>
              <a:rPr lang="en-US" sz="500" dirty="0" err="1"/>
              <a:t>Ophthalmol</a:t>
            </a:r>
            <a:r>
              <a:rPr lang="en-US" sz="500" dirty="0"/>
              <a:t> </a:t>
            </a:r>
            <a:r>
              <a:rPr lang="en-US" sz="500" dirty="0" err="1"/>
              <a:t>Ther</a:t>
            </a:r>
            <a:r>
              <a:rPr lang="en-US" sz="500" dirty="0"/>
              <a:t>. 2024;13(4):995-1014. doi:10.1007/s40123-024-00898-y </a:t>
            </a:r>
            <a:r>
              <a:rPr lang="en-US" sz="500" b="1" dirty="0"/>
              <a:t>3. </a:t>
            </a:r>
            <a:r>
              <a:rPr lang="en-US" sz="500" dirty="0"/>
              <a:t>Sarkisian SR Jr, Ang RE, Lee AM, et al; GC-010 </a:t>
            </a:r>
            <a:r>
              <a:rPr lang="en-US" sz="500" dirty="0" err="1"/>
              <a:t>Travoprost</a:t>
            </a:r>
            <a:r>
              <a:rPr lang="en-US" sz="500" dirty="0"/>
              <a:t> Intraocular Implant Investigators. Phase 3 randomized clinical trial of the safety and efficacy of </a:t>
            </a:r>
            <a:r>
              <a:rPr lang="en-US" sz="500" dirty="0" err="1"/>
              <a:t>travoprost</a:t>
            </a:r>
            <a:r>
              <a:rPr lang="en-US" sz="500" dirty="0"/>
              <a:t> intraocular implant in patients with open-angle glaucoma or ocular hypertension. Ophthalmology. Published online February 27, 2024. doi:10.1016/j. ophtha.2024.02.022</a:t>
            </a:r>
          </a:p>
          <a:p>
            <a:endParaRPr lang="en-US" sz="500" dirty="0"/>
          </a:p>
        </p:txBody>
      </p:sp>
      <p:pic>
        <p:nvPicPr>
          <p:cNvPr id="5" name="Graphic 4" descr="Man with solid fill">
            <a:extLst>
              <a:ext uri="{FF2B5EF4-FFF2-40B4-BE49-F238E27FC236}">
                <a16:creationId xmlns:a16="http://schemas.microsoft.com/office/drawing/2014/main" id="{96E573F0-CD7D-2D21-0D6F-7FBB52785D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6470" y="1638550"/>
            <a:ext cx="1804984" cy="1804984"/>
          </a:xfrm>
          <a:prstGeom prst="rect">
            <a:avLst/>
          </a:prstGeom>
        </p:spPr>
      </p:pic>
      <p:pic>
        <p:nvPicPr>
          <p:cNvPr id="7" name="Graphic 6" descr="Confused person with solid fill">
            <a:extLst>
              <a:ext uri="{FF2B5EF4-FFF2-40B4-BE49-F238E27FC236}">
                <a16:creationId xmlns:a16="http://schemas.microsoft.com/office/drawing/2014/main" id="{DDCC1644-182E-3A9B-1060-C5BB59785C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91045" y="1638550"/>
            <a:ext cx="1804984" cy="1804984"/>
          </a:xfrm>
          <a:prstGeom prst="rect">
            <a:avLst/>
          </a:prstGeom>
        </p:spPr>
      </p:pic>
      <p:sp>
        <p:nvSpPr>
          <p:cNvPr id="8" name="TextBox 7">
            <a:extLst>
              <a:ext uri="{FF2B5EF4-FFF2-40B4-BE49-F238E27FC236}">
                <a16:creationId xmlns:a16="http://schemas.microsoft.com/office/drawing/2014/main" id="{40E9B14B-1237-1CB7-DC65-757AF0AB9E1C}"/>
              </a:ext>
            </a:extLst>
          </p:cNvPr>
          <p:cNvSpPr txBox="1"/>
          <p:nvPr/>
        </p:nvSpPr>
        <p:spPr>
          <a:xfrm>
            <a:off x="1798945" y="1736795"/>
            <a:ext cx="2492100" cy="1877437"/>
          </a:xfrm>
          <a:prstGeom prst="rect">
            <a:avLst/>
          </a:prstGeom>
          <a:noFill/>
        </p:spPr>
        <p:txBody>
          <a:bodyPr wrap="square" rtlCol="0">
            <a:spAutoFit/>
          </a:bodyPr>
          <a:lstStyle/>
          <a:p>
            <a:r>
              <a:rPr lang="en-US" sz="1400" b="1" dirty="0">
                <a:solidFill>
                  <a:schemeClr val="accent6"/>
                </a:solidFill>
                <a:effectLst/>
              </a:rPr>
              <a:t>Patient 1 </a:t>
            </a:r>
            <a:endParaRPr lang="en-US" sz="1400" b="1" dirty="0">
              <a:solidFill>
                <a:schemeClr val="accent6"/>
              </a:solidFill>
            </a:endParaRPr>
          </a:p>
          <a:p>
            <a:r>
              <a:rPr lang="en-US" sz="1100" b="1" dirty="0">
                <a:solidFill>
                  <a:schemeClr val="tx1">
                    <a:lumMod val="50000"/>
                    <a:lumOff val="50000"/>
                  </a:schemeClr>
                </a:solidFill>
              </a:rPr>
              <a:t>Ophthalmologist p</a:t>
            </a:r>
            <a:r>
              <a:rPr lang="en-US" sz="1100" b="1" dirty="0">
                <a:solidFill>
                  <a:schemeClr val="tx1">
                    <a:lumMod val="50000"/>
                    <a:lumOff val="50000"/>
                  </a:schemeClr>
                </a:solidFill>
                <a:effectLst/>
              </a:rPr>
              <a:t>rescribed another eye drop </a:t>
            </a:r>
          </a:p>
          <a:p>
            <a:pPr marL="171450" indent="-171450">
              <a:buFont typeface="Arial" panose="020B0604020202020204" pitchFamily="34" charset="0"/>
              <a:buChar char="•"/>
            </a:pPr>
            <a:r>
              <a:rPr lang="en-US" sz="1100" dirty="0">
                <a:solidFill>
                  <a:schemeClr val="tx1">
                    <a:lumMod val="50000"/>
                    <a:lumOff val="50000"/>
                  </a:schemeClr>
                </a:solidFill>
              </a:rPr>
              <a:t>Required a prior authorization</a:t>
            </a:r>
          </a:p>
          <a:p>
            <a:pPr marL="171450" indent="-171450">
              <a:buFont typeface="Arial" panose="020B0604020202020204" pitchFamily="34" charset="0"/>
              <a:buChar char="•"/>
            </a:pPr>
            <a:r>
              <a:rPr lang="en-US" sz="1100" dirty="0">
                <a:solidFill>
                  <a:schemeClr val="tx1">
                    <a:lumMod val="50000"/>
                    <a:lumOff val="50000"/>
                  </a:schemeClr>
                </a:solidFill>
              </a:rPr>
              <a:t>Resulted in the patient returning again after experiencing additional side effects </a:t>
            </a:r>
          </a:p>
          <a:p>
            <a:pPr marL="171450" indent="-171450">
              <a:buFont typeface="Arial" panose="020B0604020202020204" pitchFamily="34" charset="0"/>
              <a:buChar char="•"/>
            </a:pPr>
            <a:r>
              <a:rPr lang="en-US" sz="1100" dirty="0">
                <a:solidFill>
                  <a:schemeClr val="tx1">
                    <a:lumMod val="50000"/>
                    <a:lumOff val="50000"/>
                  </a:schemeClr>
                </a:solidFill>
              </a:rPr>
              <a:t>Pharmacy follow-up that the</a:t>
            </a:r>
            <a:r>
              <a:rPr lang="en-US" sz="1100" dirty="0">
                <a:solidFill>
                  <a:schemeClr val="tx1">
                    <a:lumMod val="50000"/>
                    <a:lumOff val="50000"/>
                  </a:schemeClr>
                </a:solidFill>
                <a:effectLst/>
              </a:rPr>
              <a:t> new eye drop isn't covered</a:t>
            </a:r>
            <a:br>
              <a:rPr lang="en-US" sz="1400" dirty="0">
                <a:effectLst/>
              </a:rPr>
            </a:br>
            <a:endParaRPr lang="en-US" sz="1400" dirty="0"/>
          </a:p>
        </p:txBody>
      </p:sp>
      <p:sp>
        <p:nvSpPr>
          <p:cNvPr id="9" name="TextBox 8">
            <a:extLst>
              <a:ext uri="{FF2B5EF4-FFF2-40B4-BE49-F238E27FC236}">
                <a16:creationId xmlns:a16="http://schemas.microsoft.com/office/drawing/2014/main" id="{1CA9BDA3-919C-4B56-62DC-091A35C412C9}"/>
              </a:ext>
            </a:extLst>
          </p:cNvPr>
          <p:cNvSpPr txBox="1"/>
          <p:nvPr/>
        </p:nvSpPr>
        <p:spPr>
          <a:xfrm>
            <a:off x="5977586" y="1764717"/>
            <a:ext cx="2493084" cy="1831271"/>
          </a:xfrm>
          <a:prstGeom prst="rect">
            <a:avLst/>
          </a:prstGeom>
          <a:noFill/>
        </p:spPr>
        <p:txBody>
          <a:bodyPr wrap="square" rtlCol="0">
            <a:spAutoFit/>
          </a:bodyPr>
          <a:lstStyle/>
          <a:p>
            <a:r>
              <a:rPr lang="en-US" sz="1400" b="1" dirty="0">
                <a:solidFill>
                  <a:schemeClr val="accent6"/>
                </a:solidFill>
                <a:effectLst/>
                <a:latin typeface="+mj-lt"/>
              </a:rPr>
              <a:t>Patient 2</a:t>
            </a:r>
          </a:p>
          <a:p>
            <a:r>
              <a:rPr lang="en-US" sz="1100" b="1" dirty="0">
                <a:solidFill>
                  <a:schemeClr val="tx1">
                    <a:lumMod val="50000"/>
                    <a:lumOff val="50000"/>
                  </a:schemeClr>
                </a:solidFill>
                <a:latin typeface="+mj-lt"/>
              </a:rPr>
              <a:t>Patient received </a:t>
            </a:r>
            <a:r>
              <a:rPr lang="en-US" sz="1100" b="1" dirty="0">
                <a:solidFill>
                  <a:schemeClr val="tx1">
                    <a:lumMod val="50000"/>
                    <a:lumOff val="50000"/>
                  </a:schemeClr>
                </a:solidFill>
                <a:effectLst/>
                <a:latin typeface="+mj-lt"/>
              </a:rPr>
              <a:t>an </a:t>
            </a:r>
            <a:r>
              <a:rPr lang="en-US" sz="1100" b="1" dirty="0" err="1">
                <a:solidFill>
                  <a:schemeClr val="tx1">
                    <a:lumMod val="50000"/>
                    <a:lumOff val="50000"/>
                  </a:schemeClr>
                </a:solidFill>
                <a:effectLst/>
                <a:latin typeface="+mj-lt"/>
              </a:rPr>
              <a:t>iDose</a:t>
            </a:r>
            <a:r>
              <a:rPr lang="en-US" sz="1100" baseline="30000" dirty="0">
                <a:solidFill>
                  <a:schemeClr val="tx1">
                    <a:lumMod val="50000"/>
                    <a:lumOff val="50000"/>
                  </a:schemeClr>
                </a:solidFill>
                <a:latin typeface="+mj-lt"/>
              </a:rPr>
              <a:t>®</a:t>
            </a:r>
            <a:r>
              <a:rPr lang="en-US" sz="1100" b="1" dirty="0">
                <a:solidFill>
                  <a:schemeClr val="tx1">
                    <a:lumMod val="50000"/>
                    <a:lumOff val="50000"/>
                  </a:schemeClr>
                </a:solidFill>
                <a:latin typeface="+mj-lt"/>
              </a:rPr>
              <a:t> </a:t>
            </a:r>
            <a:r>
              <a:rPr lang="en-US" sz="1100" b="1" dirty="0">
                <a:solidFill>
                  <a:schemeClr val="tx1">
                    <a:lumMod val="50000"/>
                    <a:lumOff val="50000"/>
                  </a:schemeClr>
                </a:solidFill>
                <a:effectLst/>
                <a:latin typeface="+mj-lt"/>
              </a:rPr>
              <a:t>TR implant</a:t>
            </a:r>
          </a:p>
          <a:p>
            <a:pPr marL="171450" indent="-171450">
              <a:buFont typeface="Arial" panose="020B0604020202020204" pitchFamily="34" charset="0"/>
              <a:buChar char="•"/>
            </a:pPr>
            <a:r>
              <a:rPr lang="en-US" sz="1100" dirty="0">
                <a:solidFill>
                  <a:schemeClr val="tx1">
                    <a:lumMod val="50000"/>
                    <a:lumOff val="50000"/>
                  </a:schemeClr>
                </a:solidFill>
                <a:latin typeface="+mj-lt"/>
              </a:rPr>
              <a:t>No more prior authorizations or refill requests</a:t>
            </a:r>
          </a:p>
          <a:p>
            <a:pPr marL="171450" indent="-171450">
              <a:buFont typeface="Arial" panose="020B0604020202020204" pitchFamily="34" charset="0"/>
              <a:buChar char="•"/>
            </a:pPr>
            <a:r>
              <a:rPr lang="en-US" sz="1100" dirty="0">
                <a:solidFill>
                  <a:schemeClr val="tx1">
                    <a:lumMod val="50000"/>
                    <a:lumOff val="50000"/>
                  </a:schemeClr>
                </a:solidFill>
                <a:latin typeface="+mj-lt"/>
              </a:rPr>
              <a:t>Free of prescription eye drops at 12 months</a:t>
            </a:r>
            <a:r>
              <a:rPr lang="en-US" sz="1100" baseline="30000" dirty="0">
                <a:solidFill>
                  <a:schemeClr val="tx1">
                    <a:lumMod val="50000"/>
                    <a:lumOff val="50000"/>
                  </a:schemeClr>
                </a:solidFill>
                <a:latin typeface="+mj-lt"/>
              </a:rPr>
              <a:t>1</a:t>
            </a:r>
          </a:p>
          <a:p>
            <a:pPr marL="171450" indent="-171450">
              <a:buFont typeface="Arial" panose="020B0604020202020204" pitchFamily="34" charset="0"/>
              <a:buChar char="•"/>
            </a:pPr>
            <a:r>
              <a:rPr lang="en-US" sz="1100" dirty="0">
                <a:solidFill>
                  <a:schemeClr val="tx1">
                    <a:lumMod val="50000"/>
                    <a:lumOff val="50000"/>
                  </a:schemeClr>
                </a:solidFill>
                <a:latin typeface="+mj-lt"/>
              </a:rPr>
              <a:t>Did not experience any serious side effects</a:t>
            </a:r>
            <a:r>
              <a:rPr lang="en-US" sz="1100" baseline="30000" dirty="0">
                <a:solidFill>
                  <a:schemeClr val="tx1">
                    <a:lumMod val="50000"/>
                    <a:lumOff val="50000"/>
                  </a:schemeClr>
                </a:solidFill>
                <a:latin typeface="+mj-lt"/>
              </a:rPr>
              <a:t>1,2</a:t>
            </a:r>
          </a:p>
          <a:p>
            <a:pPr marL="171450" indent="-171450">
              <a:buFont typeface="Arial" panose="020B0604020202020204" pitchFamily="34" charset="0"/>
              <a:buChar char="•"/>
            </a:pPr>
            <a:r>
              <a:rPr lang="en-US" sz="1100" dirty="0">
                <a:solidFill>
                  <a:schemeClr val="tx1">
                    <a:lumMod val="50000"/>
                    <a:lumOff val="50000"/>
                  </a:schemeClr>
                </a:solidFill>
                <a:latin typeface="+mj-lt"/>
              </a:rPr>
              <a:t>24/7 adherence with treatment</a:t>
            </a:r>
            <a:r>
              <a:rPr lang="en-US" sz="1100" baseline="30000" dirty="0">
                <a:solidFill>
                  <a:schemeClr val="tx1">
                    <a:lumMod val="50000"/>
                    <a:lumOff val="50000"/>
                  </a:schemeClr>
                </a:solidFill>
                <a:latin typeface="+mj-lt"/>
              </a:rPr>
              <a:t>1-3</a:t>
            </a:r>
          </a:p>
        </p:txBody>
      </p:sp>
      <p:sp>
        <p:nvSpPr>
          <p:cNvPr id="10" name="TextBox 9">
            <a:extLst>
              <a:ext uri="{FF2B5EF4-FFF2-40B4-BE49-F238E27FC236}">
                <a16:creationId xmlns:a16="http://schemas.microsoft.com/office/drawing/2014/main" id="{6A040DEC-5F04-34D4-07D2-CCE9361061EB}"/>
              </a:ext>
            </a:extLst>
          </p:cNvPr>
          <p:cNvSpPr txBox="1"/>
          <p:nvPr/>
        </p:nvSpPr>
        <p:spPr>
          <a:xfrm>
            <a:off x="258044" y="916008"/>
            <a:ext cx="8627912" cy="461665"/>
          </a:xfrm>
          <a:prstGeom prst="rect">
            <a:avLst/>
          </a:prstGeom>
          <a:noFill/>
        </p:spPr>
        <p:txBody>
          <a:bodyPr wrap="square" rtlCol="0">
            <a:spAutoFit/>
          </a:bodyPr>
          <a:lstStyle/>
          <a:p>
            <a:pPr algn="ctr"/>
            <a:r>
              <a:rPr lang="en-US" sz="1200" b="1" dirty="0">
                <a:solidFill>
                  <a:schemeClr val="accent1"/>
                </a:solidFill>
                <a:effectLst/>
              </a:rPr>
              <a:t>Both </a:t>
            </a:r>
            <a:r>
              <a:rPr lang="en-US" sz="1200" b="1" dirty="0">
                <a:solidFill>
                  <a:schemeClr val="accent1"/>
                </a:solidFill>
              </a:rPr>
              <a:t>patients have </a:t>
            </a:r>
            <a:r>
              <a:rPr lang="en-US" sz="1200" b="1" dirty="0">
                <a:solidFill>
                  <a:schemeClr val="accent1"/>
                </a:solidFill>
                <a:effectLst/>
              </a:rPr>
              <a:t>returned to their ophthalmologist with challenges following an initial eye drop prescription for the treatment of </a:t>
            </a:r>
            <a:r>
              <a:rPr lang="en-US" sz="1200" b="1" dirty="0">
                <a:solidFill>
                  <a:schemeClr val="accent1"/>
                </a:solidFill>
              </a:rPr>
              <a:t>high </a:t>
            </a:r>
            <a:r>
              <a:rPr lang="en-US" sz="1200" b="1" dirty="0">
                <a:solidFill>
                  <a:schemeClr val="accent1"/>
                </a:solidFill>
                <a:effectLst/>
              </a:rPr>
              <a:t>eye pressure associated with their open-angle glaucoma. The following steps were taken:</a:t>
            </a:r>
            <a:endParaRPr lang="en-US" sz="1200" b="1" dirty="0">
              <a:solidFill>
                <a:schemeClr val="accent1"/>
              </a:solidFill>
            </a:endParaRPr>
          </a:p>
        </p:txBody>
      </p:sp>
      <p:sp>
        <p:nvSpPr>
          <p:cNvPr id="11" name="TextBox 10">
            <a:extLst>
              <a:ext uri="{FF2B5EF4-FFF2-40B4-BE49-F238E27FC236}">
                <a16:creationId xmlns:a16="http://schemas.microsoft.com/office/drawing/2014/main" id="{B174EBFD-9835-0B93-0CB4-DDC7D4786B0B}"/>
              </a:ext>
            </a:extLst>
          </p:cNvPr>
          <p:cNvSpPr txBox="1"/>
          <p:nvPr/>
        </p:nvSpPr>
        <p:spPr>
          <a:xfrm>
            <a:off x="630936" y="4461768"/>
            <a:ext cx="7622547" cy="246221"/>
          </a:xfrm>
          <a:prstGeom prst="rect">
            <a:avLst/>
          </a:prstGeom>
          <a:noFill/>
        </p:spPr>
        <p:txBody>
          <a:bodyPr wrap="square" rtlCol="0">
            <a:spAutoFit/>
          </a:bodyPr>
          <a:lstStyle/>
          <a:p>
            <a:r>
              <a:rPr lang="en-US" sz="1000" i="1">
                <a:solidFill>
                  <a:schemeClr val="tx1">
                    <a:lumMod val="50000"/>
                    <a:lumOff val="50000"/>
                  </a:schemeClr>
                </a:solidFill>
              </a:rPr>
              <a:t>*Note: This scenario is for demonstrative purposes only and does not represent actual patients.</a:t>
            </a:r>
          </a:p>
        </p:txBody>
      </p:sp>
      <p:sp>
        <p:nvSpPr>
          <p:cNvPr id="4" name="TextBox 3">
            <a:extLst>
              <a:ext uri="{FF2B5EF4-FFF2-40B4-BE49-F238E27FC236}">
                <a16:creationId xmlns:a16="http://schemas.microsoft.com/office/drawing/2014/main" id="{6A40A736-B0C7-BF10-E037-CBB21FEF61FA}"/>
              </a:ext>
            </a:extLst>
          </p:cNvPr>
          <p:cNvSpPr txBox="1"/>
          <p:nvPr/>
        </p:nvSpPr>
        <p:spPr>
          <a:xfrm>
            <a:off x="429689" y="3724539"/>
            <a:ext cx="8466156" cy="584775"/>
          </a:xfrm>
          <a:prstGeom prst="rect">
            <a:avLst/>
          </a:prstGeom>
          <a:noFill/>
        </p:spPr>
        <p:txBody>
          <a:bodyPr wrap="square" rtlCol="0">
            <a:spAutoFit/>
          </a:bodyPr>
          <a:lstStyle/>
          <a:p>
            <a:r>
              <a:rPr lang="en-US" sz="1600" b="1" i="1" dirty="0">
                <a:solidFill>
                  <a:schemeClr val="bg1"/>
                </a:solidFill>
              </a:rPr>
              <a:t>RESULT: </a:t>
            </a:r>
            <a:r>
              <a:rPr lang="en-US" sz="1600" i="1" dirty="0" err="1">
                <a:solidFill>
                  <a:schemeClr val="bg1"/>
                </a:solidFill>
              </a:rPr>
              <a:t>iDose</a:t>
            </a:r>
            <a:r>
              <a:rPr lang="en-US" sz="1600" i="1" dirty="0">
                <a:solidFill>
                  <a:schemeClr val="bg1"/>
                </a:solidFill>
              </a:rPr>
              <a:t> TR patient is free from drops at 12 months and has not experienced any serious side effects</a:t>
            </a:r>
          </a:p>
        </p:txBody>
      </p:sp>
    </p:spTree>
    <p:extLst>
      <p:ext uri="{BB962C8B-B14F-4D97-AF65-F5344CB8AC3E}">
        <p14:creationId xmlns:p14="http://schemas.microsoft.com/office/powerpoint/2010/main" val="3121139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973FA4-0430-CB48-D473-4FD1BC616CB1}"/>
              </a:ext>
            </a:extLst>
          </p:cNvPr>
          <p:cNvSpPr>
            <a:spLocks noGrp="1"/>
          </p:cNvSpPr>
          <p:nvPr>
            <p:ph type="body" sz="quarter" idx="10"/>
          </p:nvPr>
        </p:nvSpPr>
        <p:spPr/>
        <p:txBody>
          <a:bodyPr lIns="91440" tIns="45720" rIns="91440" bIns="45720" anchor="b">
            <a:noAutofit/>
          </a:bodyPr>
          <a:lstStyle/>
          <a:p>
            <a:r>
              <a:rPr lang="en-US" err="1">
                <a:ea typeface="Lato Black"/>
                <a:cs typeface="Lato Black"/>
              </a:rPr>
              <a:t>iStent</a:t>
            </a:r>
            <a:r>
              <a:rPr lang="en-US">
                <a:ea typeface="Lato Black"/>
                <a:cs typeface="Lato Black"/>
              </a:rPr>
              <a:t> infinite</a:t>
            </a:r>
            <a:r>
              <a:rPr lang="en-US" baseline="30000">
                <a:ea typeface="Lato Black"/>
                <a:cs typeface="Lato Black"/>
              </a:rPr>
              <a:t>®</a:t>
            </a:r>
          </a:p>
        </p:txBody>
      </p:sp>
    </p:spTree>
    <p:extLst>
      <p:ext uri="{BB962C8B-B14F-4D97-AF65-F5344CB8AC3E}">
        <p14:creationId xmlns:p14="http://schemas.microsoft.com/office/powerpoint/2010/main" val="2376496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9F3E3C4-48F8-7D49-828E-B45762A2162E}"/>
              </a:ext>
            </a:extLst>
          </p:cNvPr>
          <p:cNvSpPr>
            <a:spLocks noGrp="1"/>
          </p:cNvSpPr>
          <p:nvPr>
            <p:ph type="title"/>
          </p:nvPr>
        </p:nvSpPr>
        <p:spPr/>
        <p:txBody>
          <a:bodyPr>
            <a:normAutofit fontScale="90000"/>
          </a:bodyPr>
          <a:lstStyle/>
          <a:p>
            <a:r>
              <a:rPr lang="en-US"/>
              <a:t>iStent infinite</a:t>
            </a:r>
            <a:r>
              <a:rPr lang="en-US" baseline="30000"/>
              <a:t>®</a:t>
            </a:r>
            <a:r>
              <a:rPr lang="en-US"/>
              <a:t> Important Safety Information </a:t>
            </a:r>
          </a:p>
        </p:txBody>
      </p:sp>
      <p:sp>
        <p:nvSpPr>
          <p:cNvPr id="3" name="TextBox 2">
            <a:extLst>
              <a:ext uri="{FF2B5EF4-FFF2-40B4-BE49-F238E27FC236}">
                <a16:creationId xmlns:a16="http://schemas.microsoft.com/office/drawing/2014/main" id="{E4912A96-64AB-3845-A3E1-DB83D3990DE4}"/>
              </a:ext>
            </a:extLst>
          </p:cNvPr>
          <p:cNvSpPr txBox="1"/>
          <p:nvPr/>
        </p:nvSpPr>
        <p:spPr>
          <a:xfrm>
            <a:off x="429688" y="910018"/>
            <a:ext cx="7865226" cy="3416320"/>
          </a:xfrm>
          <a:prstGeom prst="rect">
            <a:avLst/>
          </a:prstGeom>
          <a:noFill/>
        </p:spPr>
        <p:txBody>
          <a:bodyPr wrap="square" rtlCol="0">
            <a:spAutoFit/>
          </a:bodyPr>
          <a:lstStyle/>
          <a:p>
            <a:pPr defTabSz="685800"/>
            <a:r>
              <a:rPr lang="en-US" sz="900" b="1">
                <a:solidFill>
                  <a:srgbClr val="58595B"/>
                </a:solidFill>
              </a:rPr>
              <a:t>INDICATION FOR USE. </a:t>
            </a:r>
            <a:r>
              <a:rPr lang="en-US" sz="900">
                <a:solidFill>
                  <a:srgbClr val="58595B"/>
                </a:solidFill>
              </a:rPr>
              <a:t>The </a:t>
            </a:r>
            <a:r>
              <a:rPr lang="en-US" sz="900" err="1">
                <a:solidFill>
                  <a:srgbClr val="58595B"/>
                </a:solidFill>
              </a:rPr>
              <a:t>iStent</a:t>
            </a:r>
            <a:r>
              <a:rPr lang="en-US" sz="900">
                <a:solidFill>
                  <a:srgbClr val="58595B"/>
                </a:solidFill>
              </a:rPr>
              <a:t> infinite</a:t>
            </a:r>
            <a:r>
              <a:rPr lang="en-US" sz="900" baseline="30000">
                <a:solidFill>
                  <a:srgbClr val="58595B"/>
                </a:solidFill>
              </a:rPr>
              <a:t>®</a:t>
            </a:r>
            <a:r>
              <a:rPr lang="en-US" sz="900">
                <a:solidFill>
                  <a:srgbClr val="58595B"/>
                </a:solidFill>
              </a:rPr>
              <a:t> Trabecular Micro-Bypass System Model iS3 is an implantable device intended to reduce the intraocular pressure (IOP) of the eye. It is indicated for use in adult patients with primary open-angle glaucoma in whom previous medical and surgical treatment has failed. </a:t>
            </a:r>
          </a:p>
          <a:p>
            <a:pPr defTabSz="685800"/>
            <a:endParaRPr lang="en-US" sz="900" b="1">
              <a:solidFill>
                <a:srgbClr val="58595B"/>
              </a:solidFill>
            </a:endParaRPr>
          </a:p>
          <a:p>
            <a:pPr defTabSz="685800"/>
            <a:r>
              <a:rPr lang="en-US" sz="900" b="1">
                <a:solidFill>
                  <a:srgbClr val="58595B"/>
                </a:solidFill>
              </a:rPr>
              <a:t>CONTRAINDICATIONS. </a:t>
            </a:r>
            <a:r>
              <a:rPr lang="en-US" sz="900">
                <a:solidFill>
                  <a:srgbClr val="58595B"/>
                </a:solidFill>
              </a:rPr>
              <a:t>The </a:t>
            </a:r>
            <a:r>
              <a:rPr lang="en-US" sz="900" err="1">
                <a:solidFill>
                  <a:srgbClr val="58595B"/>
                </a:solidFill>
              </a:rPr>
              <a:t>iStent</a:t>
            </a:r>
            <a:r>
              <a:rPr lang="en-US" sz="900">
                <a:solidFill>
                  <a:srgbClr val="58595B"/>
                </a:solidFill>
              </a:rPr>
              <a:t> infinite is contraindicated in eyes with angle-closure glaucoma where the angle has not been surgically opened, acute traumatic, malignant, active </a:t>
            </a:r>
            <a:r>
              <a:rPr lang="en-US" sz="900" err="1">
                <a:solidFill>
                  <a:srgbClr val="58595B"/>
                </a:solidFill>
              </a:rPr>
              <a:t>uveitic</a:t>
            </a:r>
            <a:r>
              <a:rPr lang="en-US" sz="900">
                <a:solidFill>
                  <a:srgbClr val="58595B"/>
                </a:solidFill>
              </a:rPr>
              <a:t>, or active neovascular glaucoma, discernible congenital anomalies of the anterior chamber (AC) angle, retrobulbar tumor, thyroid eye disease, or Sturge-Weber Syndrome or any other type of condition that may cause elevated episcleral venous pressure. </a:t>
            </a:r>
          </a:p>
          <a:p>
            <a:pPr defTabSz="685800"/>
            <a:endParaRPr lang="en-US" sz="900" b="1">
              <a:solidFill>
                <a:srgbClr val="58595B"/>
              </a:solidFill>
            </a:endParaRPr>
          </a:p>
          <a:p>
            <a:pPr defTabSz="685800"/>
            <a:r>
              <a:rPr lang="en-US" sz="900" b="1">
                <a:solidFill>
                  <a:srgbClr val="58595B"/>
                </a:solidFill>
              </a:rPr>
              <a:t>WARNINGS. </a:t>
            </a:r>
            <a:r>
              <a:rPr lang="en-US" sz="900">
                <a:solidFill>
                  <a:srgbClr val="58595B"/>
                </a:solidFill>
              </a:rPr>
              <a:t>Gonioscopy should be performed prior to surgery to exclude congenital anomalies of the angle, PAS, rubeosis, or conditions that would prohibit adequate visualization that could lead to improper placement of the stent and pose a hazard. </a:t>
            </a:r>
          </a:p>
          <a:p>
            <a:pPr defTabSz="685800"/>
            <a:endParaRPr lang="en-US" sz="900" b="1">
              <a:solidFill>
                <a:srgbClr val="58595B"/>
              </a:solidFill>
            </a:endParaRPr>
          </a:p>
          <a:p>
            <a:pPr defTabSz="685800"/>
            <a:r>
              <a:rPr lang="en-US" sz="900" b="1">
                <a:solidFill>
                  <a:srgbClr val="58595B"/>
                </a:solidFill>
              </a:rPr>
              <a:t>MRI INFORMATION. </a:t>
            </a:r>
            <a:r>
              <a:rPr lang="en-US" sz="900">
                <a:solidFill>
                  <a:srgbClr val="58595B"/>
                </a:solidFill>
              </a:rPr>
              <a:t>The </a:t>
            </a:r>
            <a:r>
              <a:rPr lang="en-US" sz="900" err="1">
                <a:solidFill>
                  <a:srgbClr val="58595B"/>
                </a:solidFill>
              </a:rPr>
              <a:t>iStent</a:t>
            </a:r>
            <a:r>
              <a:rPr lang="en-US" sz="900">
                <a:solidFill>
                  <a:srgbClr val="58595B"/>
                </a:solidFill>
              </a:rPr>
              <a:t> infinite is MR-Conditional, i.e., the device is safe for use in a specified MR environment under specified conditions; please see Directions for Use (DFU) label for details. </a:t>
            </a:r>
          </a:p>
          <a:p>
            <a:pPr defTabSz="685800"/>
            <a:endParaRPr lang="en-US" sz="900" b="1">
              <a:solidFill>
                <a:srgbClr val="58595B"/>
              </a:solidFill>
            </a:endParaRPr>
          </a:p>
          <a:p>
            <a:pPr defTabSz="685800"/>
            <a:r>
              <a:rPr lang="en-US" sz="900" b="1">
                <a:solidFill>
                  <a:srgbClr val="58595B"/>
                </a:solidFill>
              </a:rPr>
              <a:t>PRECAUTIONS. </a:t>
            </a:r>
            <a:r>
              <a:rPr lang="en-US" sz="900">
                <a:solidFill>
                  <a:srgbClr val="58595B"/>
                </a:solidFill>
              </a:rPr>
              <a:t>The surgeon should monitor the patient postoperatively for proper maintenance of IOP. Three out of 61 participants (4.9%) in the pivotal clinical trial were phakic. Therefore, there is insufficient evidence to determine whether the clinical performance of the device may be different in those who are phakic versus in those who are pseudophakic. </a:t>
            </a:r>
          </a:p>
          <a:p>
            <a:pPr defTabSz="685800"/>
            <a:endParaRPr lang="en-US" sz="900" b="1">
              <a:solidFill>
                <a:srgbClr val="58595B"/>
              </a:solidFill>
            </a:endParaRPr>
          </a:p>
          <a:p>
            <a:pPr defTabSz="685800"/>
            <a:r>
              <a:rPr lang="en-US" sz="900" b="1">
                <a:solidFill>
                  <a:srgbClr val="58595B"/>
                </a:solidFill>
              </a:rPr>
              <a:t>ADVERSE EVENTS. </a:t>
            </a:r>
            <a:r>
              <a:rPr lang="en-US" sz="900">
                <a:solidFill>
                  <a:srgbClr val="58595B"/>
                </a:solidFill>
              </a:rPr>
              <a:t>The most common postoperative adverse events reported in the </a:t>
            </a:r>
            <a:r>
              <a:rPr lang="en-US" sz="900" err="1">
                <a:solidFill>
                  <a:srgbClr val="58595B"/>
                </a:solidFill>
              </a:rPr>
              <a:t>iStent</a:t>
            </a:r>
            <a:r>
              <a:rPr lang="en-US" sz="900">
                <a:solidFill>
                  <a:srgbClr val="58595B"/>
                </a:solidFill>
              </a:rPr>
              <a:t> infinite pivotal trial included IOP increase ≥ 10 mmHg vs. baseline IOP (8.2%), loss of BSCVA ≥ 2 lines (11.5%), ocular surface disease (11.5%), perioperative inflammation (6.6%) and visual field loss ≥ 2.5 dB (6.6%). </a:t>
            </a:r>
          </a:p>
          <a:p>
            <a:pPr defTabSz="685800"/>
            <a:endParaRPr lang="en-US" sz="900" b="1">
              <a:solidFill>
                <a:srgbClr val="58595B"/>
              </a:solidFill>
            </a:endParaRPr>
          </a:p>
          <a:p>
            <a:pPr defTabSz="685800"/>
            <a:r>
              <a:rPr lang="en-US" sz="900" b="1">
                <a:solidFill>
                  <a:srgbClr val="58595B"/>
                </a:solidFill>
              </a:rPr>
              <a:t>CAUTION: </a:t>
            </a:r>
            <a:r>
              <a:rPr lang="en-US" sz="900">
                <a:solidFill>
                  <a:srgbClr val="58595B"/>
                </a:solidFill>
              </a:rPr>
              <a:t>Federal law restricts this device to sale by, or on the order of, a physician. Please see DFU for a complete list of contraindications, warnings, precautions, and adverse events. </a:t>
            </a:r>
          </a:p>
        </p:txBody>
      </p:sp>
      <p:pic>
        <p:nvPicPr>
          <p:cNvPr id="4" name="Picture 3">
            <a:extLst>
              <a:ext uri="{FF2B5EF4-FFF2-40B4-BE49-F238E27FC236}">
                <a16:creationId xmlns:a16="http://schemas.microsoft.com/office/drawing/2014/main" id="{A782962B-86DC-FB15-EA7E-AD6D1C30A4A0}"/>
              </a:ext>
            </a:extLst>
          </p:cNvPr>
          <p:cNvPicPr>
            <a:picLocks noChangeAspect="1"/>
          </p:cNvPicPr>
          <p:nvPr/>
        </p:nvPicPr>
        <p:blipFill>
          <a:blip r:embed="rId2"/>
          <a:stretch>
            <a:fillRect/>
          </a:stretch>
        </p:blipFill>
        <p:spPr>
          <a:xfrm>
            <a:off x="429689" y="4787114"/>
            <a:ext cx="779929" cy="332099"/>
          </a:xfrm>
          <a:prstGeom prst="rect">
            <a:avLst/>
          </a:prstGeom>
        </p:spPr>
      </p:pic>
    </p:spTree>
    <p:extLst>
      <p:ext uri="{BB962C8B-B14F-4D97-AF65-F5344CB8AC3E}">
        <p14:creationId xmlns:p14="http://schemas.microsoft.com/office/powerpoint/2010/main" val="1399135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9EB097-5E29-B04E-413F-AF64637FA9F5}"/>
              </a:ext>
            </a:extLst>
          </p:cNvPr>
          <p:cNvSpPr>
            <a:spLocks noGrp="1"/>
          </p:cNvSpPr>
          <p:nvPr>
            <p:ph sz="quarter" idx="10"/>
          </p:nvPr>
        </p:nvSpPr>
        <p:spPr/>
        <p:txBody>
          <a:bodyPr/>
          <a:lstStyle/>
          <a:p>
            <a:r>
              <a:rPr lang="en-US" sz="1600" b="1">
                <a:solidFill>
                  <a:schemeClr val="accent6"/>
                </a:solidFill>
                <a:latin typeface="Arial" panose="020B0604020202020204" pitchFamily="34" charset="0"/>
                <a:cs typeface="Arial" panose="020B0604020202020204" pitchFamily="34" charset="0"/>
              </a:rPr>
              <a:t>A</a:t>
            </a:r>
            <a:r>
              <a:rPr lang="en-US" sz="1600" b="1" i="0">
                <a:solidFill>
                  <a:schemeClr val="accent6"/>
                </a:solidFill>
                <a:effectLst/>
                <a:latin typeface="Arial" panose="020B0604020202020204" pitchFamily="34" charset="0"/>
                <a:cs typeface="Arial" panose="020B0604020202020204" pitchFamily="34" charset="0"/>
              </a:rPr>
              <a:t>n implantable device intended to reduce the intraocular pressure (IOP) of the eye that can be used in glaucoma patients undergoing cataract surgery or as a standalone procedure</a:t>
            </a:r>
            <a:endParaRPr lang="en-US" sz="1600" b="1">
              <a:solidFill>
                <a:schemeClr val="accent6"/>
              </a:solidFill>
              <a:latin typeface="Arial" panose="020B0604020202020204" pitchFamily="34" charset="0"/>
              <a:cs typeface="Arial" panose="020B0604020202020204" pitchFamily="34" charset="0"/>
            </a:endParaRPr>
          </a:p>
          <a:p>
            <a:endParaRPr lang="en-US">
              <a:solidFill>
                <a:schemeClr val="accent6"/>
              </a:solidFill>
            </a:endParaRPr>
          </a:p>
        </p:txBody>
      </p:sp>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p:txBody>
          <a:bodyPr/>
          <a:lstStyle/>
          <a:p>
            <a:r>
              <a:rPr lang="en-US"/>
              <a:t>Introducing </a:t>
            </a:r>
            <a:r>
              <a:rPr lang="en-US" err="1"/>
              <a:t>iStent</a:t>
            </a:r>
            <a:r>
              <a:rPr lang="en-US"/>
              <a:t> infinite</a:t>
            </a:r>
            <a:r>
              <a:rPr lang="en-US" baseline="30000"/>
              <a:t>®</a:t>
            </a:r>
          </a:p>
        </p:txBody>
      </p:sp>
      <p:pic>
        <p:nvPicPr>
          <p:cNvPr id="7" name="Picture 6">
            <a:extLst>
              <a:ext uri="{FF2B5EF4-FFF2-40B4-BE49-F238E27FC236}">
                <a16:creationId xmlns:a16="http://schemas.microsoft.com/office/drawing/2014/main" id="{1A92D08D-9EC0-D3AC-8F06-41ACC06ADC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78119" y="1880039"/>
            <a:ext cx="4034999" cy="2589947"/>
          </a:xfrm>
          <a:prstGeom prst="rect">
            <a:avLst/>
          </a:prstGeom>
        </p:spPr>
      </p:pic>
    </p:spTree>
    <p:extLst>
      <p:ext uri="{BB962C8B-B14F-4D97-AF65-F5344CB8AC3E}">
        <p14:creationId xmlns:p14="http://schemas.microsoft.com/office/powerpoint/2010/main" val="628634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p:txBody>
          <a:bodyPr/>
          <a:lstStyle/>
          <a:p>
            <a:r>
              <a:rPr lang="en-US"/>
              <a:t>Understanding Glaucoma: A Quick Primer</a:t>
            </a:r>
          </a:p>
        </p:txBody>
      </p:sp>
      <p:sp>
        <p:nvSpPr>
          <p:cNvPr id="5" name="Content Placeholder 2">
            <a:extLst>
              <a:ext uri="{FF2B5EF4-FFF2-40B4-BE49-F238E27FC236}">
                <a16:creationId xmlns:a16="http://schemas.microsoft.com/office/drawing/2014/main" id="{4D29562C-ACD6-6657-A7A2-456E9DB61B30}"/>
              </a:ext>
            </a:extLst>
          </p:cNvPr>
          <p:cNvSpPr txBox="1">
            <a:spLocks/>
          </p:cNvSpPr>
          <p:nvPr/>
        </p:nvSpPr>
        <p:spPr>
          <a:xfrm>
            <a:off x="477900" y="915870"/>
            <a:ext cx="4094100" cy="4914243"/>
          </a:xfrm>
          <a:prstGeom prst="rect">
            <a:avLst/>
          </a:prstGeom>
        </p:spPr>
        <p:txBody>
          <a:bodyPr>
            <a:noAutofit/>
          </a:bodyPr>
          <a:lstStyle>
            <a:lvl1pPr marL="0" indent="0" algn="l" defTabSz="914400" rtl="0" eaLnBrk="1" latinLnBrk="0" hangingPunct="1">
              <a:spcBef>
                <a:spcPct val="20000"/>
              </a:spcBef>
              <a:buFont typeface="Arial" panose="020B0604020202020204" pitchFamily="34" charset="0"/>
              <a:buNone/>
              <a:defRPr lang="en-US" sz="1600" b="0" i="0" u="none" strike="noStrike" kern="1200" baseline="0" smtClean="0">
                <a:solidFill>
                  <a:srgbClr val="58595B"/>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Clr>
                <a:srgbClr val="008896"/>
              </a:buClr>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3pPr>
            <a:lvl4pPr marL="1371600" indent="-228600" algn="l" defTabSz="914400" rtl="0" eaLnBrk="1" latinLnBrk="0" hangingPunct="1">
              <a:spcBef>
                <a:spcPct val="20000"/>
              </a:spcBef>
              <a:buClr>
                <a:srgbClr val="008896"/>
              </a:buClr>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4pPr>
            <a:lvl5pPr marL="1828800" indent="-228600" algn="l" defTabSz="914400" rtl="0" eaLnBrk="1" latinLnBrk="0" hangingPunct="1">
              <a:spcBef>
                <a:spcPct val="20000"/>
              </a:spcBef>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spcAft>
                <a:spcPts val="600"/>
              </a:spcAft>
            </a:pPr>
            <a:r>
              <a:rPr lang="en-US" sz="1400" b="1">
                <a:solidFill>
                  <a:schemeClr val="accent4"/>
                </a:solidFill>
              </a:rPr>
              <a:t>What</a:t>
            </a:r>
          </a:p>
          <a:p>
            <a:pPr marL="342900" indent="-342900">
              <a:lnSpc>
                <a:spcPct val="120000"/>
              </a:lnSpc>
              <a:spcAft>
                <a:spcPts val="600"/>
              </a:spcAft>
              <a:buClr>
                <a:schemeClr val="bg1"/>
              </a:buClr>
              <a:buSzPct val="70000"/>
              <a:buFont typeface="Wingdings" panose="05000000000000000000" pitchFamily="2" charset="2"/>
              <a:buChar char="ü"/>
            </a:pPr>
            <a:r>
              <a:rPr lang="en-US" sz="1100"/>
              <a:t>One of the leading causes of blindness in the US, especially in elderly people</a:t>
            </a:r>
            <a:r>
              <a:rPr lang="en-US" sz="1100" baseline="30000"/>
              <a:t>1</a:t>
            </a:r>
          </a:p>
          <a:p>
            <a:pPr marL="342900" indent="-342900">
              <a:lnSpc>
                <a:spcPct val="120000"/>
              </a:lnSpc>
              <a:spcAft>
                <a:spcPts val="600"/>
              </a:spcAft>
              <a:buClr>
                <a:schemeClr val="bg1"/>
              </a:buClr>
              <a:buSzPct val="70000"/>
              <a:buFont typeface="Wingdings" panose="05000000000000000000" pitchFamily="2" charset="2"/>
              <a:buChar char="ü"/>
            </a:pPr>
            <a:r>
              <a:rPr lang="en-US" sz="1100"/>
              <a:t>A common group of eye diseases that may not have symptoms and causes damage to the optic nerve, resulting in progressive, irreversible vision loss</a:t>
            </a:r>
            <a:endParaRPr lang="en-US" sz="1100" baseline="30000"/>
          </a:p>
          <a:p>
            <a:pPr marL="342900" indent="-342900">
              <a:lnSpc>
                <a:spcPct val="120000"/>
              </a:lnSpc>
              <a:spcAft>
                <a:spcPts val="600"/>
              </a:spcAft>
              <a:buClr>
                <a:schemeClr val="bg1"/>
              </a:buClr>
              <a:buSzPct val="70000"/>
              <a:buFont typeface="Wingdings" panose="05000000000000000000" pitchFamily="2" charset="2"/>
              <a:buChar char="ü"/>
            </a:pPr>
            <a:r>
              <a:rPr lang="en-US" sz="1100"/>
              <a:t>Open-angle glaucoma (OAG) is the most prevalent type of glaucoma, accounting for at least 90% of all cases</a:t>
            </a:r>
          </a:p>
          <a:p>
            <a:pPr>
              <a:lnSpc>
                <a:spcPct val="120000"/>
              </a:lnSpc>
              <a:spcAft>
                <a:spcPts val="600"/>
              </a:spcAft>
            </a:pPr>
            <a:r>
              <a:rPr lang="en-US" sz="1400" b="1">
                <a:solidFill>
                  <a:schemeClr val="accent4"/>
                </a:solidFill>
              </a:rPr>
              <a:t>Who</a:t>
            </a:r>
          </a:p>
          <a:p>
            <a:pPr marL="342900" indent="-342900">
              <a:lnSpc>
                <a:spcPct val="120000"/>
              </a:lnSpc>
              <a:spcAft>
                <a:spcPts val="600"/>
              </a:spcAft>
              <a:buClr>
                <a:schemeClr val="bg1"/>
              </a:buClr>
              <a:buSzPct val="70000"/>
              <a:buFont typeface="Wingdings" panose="05000000000000000000" pitchFamily="2" charset="2"/>
              <a:buChar char="ü"/>
            </a:pPr>
            <a:r>
              <a:rPr lang="en-US" sz="1100"/>
              <a:t>Anyone can develop glaucoma, but certain groups are at higher risk: </a:t>
            </a:r>
          </a:p>
          <a:p>
            <a:pPr marL="800100" lvl="1" indent="-342900">
              <a:spcBef>
                <a:spcPts val="0"/>
              </a:spcBef>
              <a:buSzPct val="70000"/>
              <a:buFont typeface="Courier New" panose="02070309020205020404" pitchFamily="49" charset="0"/>
              <a:buChar char="o"/>
            </a:pPr>
            <a:r>
              <a:rPr lang="en-US" sz="1100" b="1" i="1">
                <a:solidFill>
                  <a:schemeClr val="bg1"/>
                </a:solidFill>
              </a:rPr>
              <a:t>African Americans over age 40</a:t>
            </a:r>
          </a:p>
          <a:p>
            <a:pPr marL="800100" lvl="1" indent="-342900">
              <a:spcBef>
                <a:spcPts val="0"/>
              </a:spcBef>
              <a:buSzPct val="70000"/>
              <a:buFont typeface="Courier New" panose="02070309020205020404" pitchFamily="49" charset="0"/>
              <a:buChar char="o"/>
            </a:pPr>
            <a:r>
              <a:rPr lang="en-US" sz="1100" b="1" i="1">
                <a:solidFill>
                  <a:schemeClr val="bg1"/>
                </a:solidFill>
              </a:rPr>
              <a:t>All people over age 60</a:t>
            </a:r>
          </a:p>
          <a:p>
            <a:pPr marL="800100" lvl="1" indent="-342900">
              <a:spcBef>
                <a:spcPts val="0"/>
              </a:spcBef>
              <a:buSzPct val="70000"/>
              <a:buFont typeface="Courier New" panose="02070309020205020404" pitchFamily="49" charset="0"/>
              <a:buChar char="o"/>
            </a:pPr>
            <a:r>
              <a:rPr lang="en-US" sz="1100" b="1" i="1">
                <a:solidFill>
                  <a:schemeClr val="bg1"/>
                </a:solidFill>
              </a:rPr>
              <a:t>People with a family history of glaucoma and those with diabetes</a:t>
            </a:r>
            <a:endParaRPr lang="en-US" sz="1100" b="1" i="1" baseline="30000">
              <a:solidFill>
                <a:schemeClr val="bg1"/>
              </a:solidFill>
            </a:endParaRPr>
          </a:p>
          <a:p>
            <a:pPr marL="342900" indent="-342900">
              <a:lnSpc>
                <a:spcPct val="120000"/>
              </a:lnSpc>
              <a:spcAft>
                <a:spcPts val="600"/>
              </a:spcAft>
              <a:buFont typeface="Wingdings" panose="05000000000000000000" pitchFamily="2" charset="2"/>
              <a:buChar char="ü"/>
            </a:pPr>
            <a:endParaRPr lang="en-US" sz="1100" baseline="30000"/>
          </a:p>
        </p:txBody>
      </p:sp>
      <p:pic>
        <p:nvPicPr>
          <p:cNvPr id="6" name="Picture 5" descr="A diagram of a human eye&#10;&#10;Description automatically generated">
            <a:extLst>
              <a:ext uri="{FF2B5EF4-FFF2-40B4-BE49-F238E27FC236}">
                <a16:creationId xmlns:a16="http://schemas.microsoft.com/office/drawing/2014/main" id="{BC5482C1-D66C-5071-D107-B615C1B284C1}"/>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8000"/>
                    </a14:imgEffect>
                  </a14:imgLayer>
                </a14:imgProps>
              </a:ext>
              <a:ext uri="{28A0092B-C50C-407E-A947-70E740481C1C}">
                <a14:useLocalDpi xmlns:a14="http://schemas.microsoft.com/office/drawing/2010/main"/>
              </a:ext>
            </a:extLst>
          </a:blip>
          <a:srcRect/>
          <a:stretch>
            <a:fillRect/>
          </a:stretch>
        </p:blipFill>
        <p:spPr bwMode="auto">
          <a:xfrm>
            <a:off x="4631487" y="1601478"/>
            <a:ext cx="4312915" cy="253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3">
            <a:extLst>
              <a:ext uri="{FF2B5EF4-FFF2-40B4-BE49-F238E27FC236}">
                <a16:creationId xmlns:a16="http://schemas.microsoft.com/office/drawing/2014/main" id="{2613FFDD-54F0-922F-1881-4732DE21C51F}"/>
              </a:ext>
            </a:extLst>
          </p:cNvPr>
          <p:cNvSpPr txBox="1">
            <a:spLocks/>
          </p:cNvSpPr>
          <p:nvPr/>
        </p:nvSpPr>
        <p:spPr>
          <a:xfrm>
            <a:off x="424897" y="4767274"/>
            <a:ext cx="7276997" cy="233077"/>
          </a:xfrm>
          <a:prstGeom prst="rect">
            <a:avLst/>
          </a:prstGeom>
        </p:spPr>
        <p:txBody>
          <a:bodyPr/>
          <a:lstStyle>
            <a:lvl1pPr marL="0" indent="0" algn="l" defTabSz="914400" rtl="0" eaLnBrk="1" latinLnBrk="0" hangingPunct="1">
              <a:spcBef>
                <a:spcPct val="20000"/>
              </a:spcBef>
              <a:buClr>
                <a:schemeClr val="accent1"/>
              </a:buClr>
              <a:buFont typeface="Arial" panose="020B0604020202020204" pitchFamily="34" charset="0"/>
              <a:buNone/>
              <a:defRPr lang="en-US" sz="800" b="0" i="0" u="none" strike="noStrike" kern="1200" baseline="0">
                <a:solidFill>
                  <a:schemeClr val="bg2"/>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3716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8288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r>
              <a:rPr lang="en-US" sz="500"/>
              <a:t>1. Vision loss from eye diseases will increase as Americans age. National Institutes of Health; National Eye Institute. April 12, 2004. Accessed August 2, 2024. https://www.nei.nih.gov/about/news-and-events/news/vision-loss-eye-diseases-will-increase-americans-age</a:t>
            </a:r>
          </a:p>
          <a:p>
            <a:pPr>
              <a:spcBef>
                <a:spcPts val="0"/>
              </a:spcBef>
            </a:pPr>
            <a:endParaRPr lang="en-US" sz="500"/>
          </a:p>
        </p:txBody>
      </p:sp>
    </p:spTree>
    <p:extLst>
      <p:ext uri="{BB962C8B-B14F-4D97-AF65-F5344CB8AC3E}">
        <p14:creationId xmlns:p14="http://schemas.microsoft.com/office/powerpoint/2010/main" val="3957353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9EB097-5E29-B04E-413F-AF64637FA9F5}"/>
              </a:ext>
            </a:extLst>
          </p:cNvPr>
          <p:cNvSpPr>
            <a:spLocks noGrp="1"/>
          </p:cNvSpPr>
          <p:nvPr>
            <p:ph sz="quarter" idx="10"/>
          </p:nvPr>
        </p:nvSpPr>
        <p:spPr/>
        <p:txBody>
          <a:bodyPr/>
          <a:lstStyle/>
          <a:p>
            <a:pPr marL="0" indent="0">
              <a:spcAft>
                <a:spcPts val="1200"/>
              </a:spcAft>
              <a:buNone/>
            </a:pPr>
            <a:r>
              <a:rPr lang="en-US" b="1" err="1">
                <a:solidFill>
                  <a:schemeClr val="bg1"/>
                </a:solidFill>
                <a:latin typeface="Arial"/>
                <a:cs typeface="Arial"/>
              </a:rPr>
              <a:t>iStent</a:t>
            </a:r>
            <a:r>
              <a:rPr lang="en-US" b="1">
                <a:solidFill>
                  <a:schemeClr val="bg1"/>
                </a:solidFill>
                <a:latin typeface="Arial"/>
                <a:cs typeface="Arial"/>
              </a:rPr>
              <a:t> infinite</a:t>
            </a:r>
            <a:r>
              <a:rPr lang="en-US" b="1" baseline="30000">
                <a:solidFill>
                  <a:schemeClr val="bg1"/>
                </a:solidFill>
                <a:latin typeface="Arial"/>
                <a:cs typeface="Arial"/>
              </a:rPr>
              <a:t>®</a:t>
            </a:r>
            <a:r>
              <a:rPr lang="en-US" b="1">
                <a:solidFill>
                  <a:schemeClr val="bg1"/>
                </a:solidFill>
                <a:latin typeface="Arial"/>
                <a:cs typeface="Arial"/>
              </a:rPr>
              <a:t> can reduce IOP in challenging glaucoma cases, offering an intermediate alternative in place of a more invasive procedure to help treat a variety of patients while minimizing complications and follow-up</a:t>
            </a:r>
          </a:p>
        </p:txBody>
      </p:sp>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p:txBody>
          <a:bodyPr/>
          <a:lstStyle/>
          <a:p>
            <a:r>
              <a:rPr lang="en-US"/>
              <a:t>Less Invasive. Fewer Complications.</a:t>
            </a:r>
          </a:p>
        </p:txBody>
      </p:sp>
      <p:pic>
        <p:nvPicPr>
          <p:cNvPr id="11" name="Content Placeholder 10" descr="A close-up of a penny&#10;&#10;Description automatically generated">
            <a:extLst>
              <a:ext uri="{FF2B5EF4-FFF2-40B4-BE49-F238E27FC236}">
                <a16:creationId xmlns:a16="http://schemas.microsoft.com/office/drawing/2014/main" id="{859CA2BB-8600-70B3-101D-CED854AFCAC9}"/>
              </a:ext>
            </a:extLst>
          </p:cNvPr>
          <p:cNvPicPr>
            <a:picLocks noGrp="1" noChangeAspect="1"/>
          </p:cNvPicPr>
          <p:nvPr>
            <p:ph sz="quarter" idx="4294967295"/>
          </p:nvPr>
        </p:nvPicPr>
        <p:blipFill>
          <a:blip r:embed="rId2" cstate="screen">
            <a:extLst>
              <a:ext uri="{28A0092B-C50C-407E-A947-70E740481C1C}">
                <a14:useLocalDpi xmlns:a14="http://schemas.microsoft.com/office/drawing/2010/main"/>
              </a:ext>
            </a:extLst>
          </a:blip>
          <a:stretch>
            <a:fillRect/>
          </a:stretch>
        </p:blipFill>
        <p:spPr>
          <a:xfrm>
            <a:off x="2924765" y="1760048"/>
            <a:ext cx="3327604" cy="2922067"/>
          </a:xfrm>
          <a:prstGeom prst="rect">
            <a:avLst/>
          </a:prstGeom>
        </p:spPr>
      </p:pic>
      <p:sp>
        <p:nvSpPr>
          <p:cNvPr id="4" name="TextBox 3">
            <a:extLst>
              <a:ext uri="{FF2B5EF4-FFF2-40B4-BE49-F238E27FC236}">
                <a16:creationId xmlns:a16="http://schemas.microsoft.com/office/drawing/2014/main" id="{56E89690-D9E4-74A5-4556-4CDEB229B46F}"/>
              </a:ext>
            </a:extLst>
          </p:cNvPr>
          <p:cNvSpPr txBox="1"/>
          <p:nvPr/>
        </p:nvSpPr>
        <p:spPr>
          <a:xfrm>
            <a:off x="420107" y="4341710"/>
            <a:ext cx="4685053" cy="646331"/>
          </a:xfrm>
          <a:prstGeom prst="rect">
            <a:avLst/>
          </a:prstGeom>
          <a:noFill/>
        </p:spPr>
        <p:txBody>
          <a:bodyPr wrap="square" rtlCol="0">
            <a:spAutoFit/>
          </a:bodyPr>
          <a:lstStyle/>
          <a:p>
            <a:r>
              <a:rPr lang="en-US" sz="900">
                <a:solidFill>
                  <a:srgbClr val="58595B"/>
                </a:solidFill>
              </a:rPr>
              <a:t>See </a:t>
            </a:r>
            <a:r>
              <a:rPr lang="en-US" sz="900" err="1">
                <a:solidFill>
                  <a:srgbClr val="58595B"/>
                </a:solidFill>
              </a:rPr>
              <a:t>iStent</a:t>
            </a:r>
            <a:r>
              <a:rPr lang="en-US" sz="900">
                <a:solidFill>
                  <a:srgbClr val="58595B"/>
                </a:solidFill>
              </a:rPr>
              <a:t> infinite clinical data and ISI at:</a:t>
            </a:r>
            <a:br>
              <a:rPr lang="en-US" sz="900">
                <a:solidFill>
                  <a:srgbClr val="58595B"/>
                </a:solidFill>
              </a:rPr>
            </a:br>
            <a:r>
              <a:rPr lang="en-US" sz="900">
                <a:solidFill>
                  <a:srgbClr val="58595B"/>
                </a:solidFill>
                <a:hlinkClick r:id="rId3">
                  <a:extLst>
                    <a:ext uri="{A12FA001-AC4F-418D-AE19-62706E023703}">
                      <ahyp:hlinkClr xmlns:ahyp="http://schemas.microsoft.com/office/drawing/2018/hyperlinkcolor" val="tx"/>
                    </a:ext>
                  </a:extLst>
                </a:hlinkClick>
              </a:rPr>
              <a:t>https://www.glaukos.com/glaucoma/istent-infinite-clinical-data/</a:t>
            </a:r>
            <a:endParaRPr lang="en-US" sz="900">
              <a:solidFill>
                <a:srgbClr val="58595B"/>
              </a:solidFill>
            </a:endParaRPr>
          </a:p>
          <a:p>
            <a:endParaRPr lang="en-US"/>
          </a:p>
        </p:txBody>
      </p:sp>
    </p:spTree>
    <p:extLst>
      <p:ext uri="{BB962C8B-B14F-4D97-AF65-F5344CB8AC3E}">
        <p14:creationId xmlns:p14="http://schemas.microsoft.com/office/powerpoint/2010/main" val="719293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9EB097-5E29-B04E-413F-AF64637FA9F5}"/>
              </a:ext>
            </a:extLst>
          </p:cNvPr>
          <p:cNvSpPr>
            <a:spLocks noGrp="1"/>
          </p:cNvSpPr>
          <p:nvPr>
            <p:ph sz="quarter" idx="10"/>
          </p:nvPr>
        </p:nvSpPr>
        <p:spPr/>
        <p:txBody>
          <a:bodyPr/>
          <a:lstStyle/>
          <a:p>
            <a:pPr marL="0" indent="0">
              <a:spcAft>
                <a:spcPts val="1200"/>
              </a:spcAft>
              <a:buNone/>
            </a:pPr>
            <a:r>
              <a:rPr lang="en-US" sz="1300" b="1" err="1">
                <a:solidFill>
                  <a:schemeClr val="bg1"/>
                </a:solidFill>
                <a:latin typeface="Arial"/>
                <a:cs typeface="Arial"/>
              </a:rPr>
              <a:t>iStent</a:t>
            </a:r>
            <a:r>
              <a:rPr lang="en-US" sz="1300" b="1">
                <a:solidFill>
                  <a:schemeClr val="bg1"/>
                </a:solidFill>
                <a:latin typeface="Arial"/>
                <a:cs typeface="Arial"/>
              </a:rPr>
              <a:t> infinite</a:t>
            </a:r>
            <a:r>
              <a:rPr lang="en-US" sz="1300" b="1" baseline="30000">
                <a:solidFill>
                  <a:schemeClr val="bg1"/>
                </a:solidFill>
                <a:latin typeface="Arial"/>
                <a:cs typeface="Arial"/>
              </a:rPr>
              <a:t>®</a:t>
            </a:r>
            <a:r>
              <a:rPr lang="en-US" sz="1300" b="1">
                <a:solidFill>
                  <a:schemeClr val="bg1"/>
                </a:solidFill>
                <a:latin typeface="Arial"/>
                <a:cs typeface="Arial"/>
              </a:rPr>
              <a:t> may be an ideal interventional glaucoma solution for patients in the following situations:</a:t>
            </a:r>
            <a:endParaRPr lang="en-US" sz="1300" b="1">
              <a:solidFill>
                <a:schemeClr val="bg1"/>
              </a:solidFill>
              <a:latin typeface="Arial" panose="020B0604020202020204" pitchFamily="34" charset="0"/>
              <a:cs typeface="Arial" panose="020B0604020202020204" pitchFamily="34" charset="0"/>
            </a:endParaRPr>
          </a:p>
          <a:p>
            <a:endParaRPr lang="en-US" sz="1300" b="1">
              <a:solidFill>
                <a:schemeClr val="bg1"/>
              </a:solidFill>
            </a:endParaRPr>
          </a:p>
        </p:txBody>
      </p:sp>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p:txBody>
          <a:bodyPr/>
          <a:lstStyle/>
          <a:p>
            <a:r>
              <a:rPr lang="en-US"/>
              <a:t>Versatility to Treat a Variety of Patients​</a:t>
            </a:r>
          </a:p>
        </p:txBody>
      </p:sp>
      <p:graphicFrame>
        <p:nvGraphicFramePr>
          <p:cNvPr id="5" name="Table 4">
            <a:extLst>
              <a:ext uri="{FF2B5EF4-FFF2-40B4-BE49-F238E27FC236}">
                <a16:creationId xmlns:a16="http://schemas.microsoft.com/office/drawing/2014/main" id="{1053EE1D-EB8B-B423-51B0-1AED6E591732}"/>
              </a:ext>
            </a:extLst>
          </p:cNvPr>
          <p:cNvGraphicFramePr>
            <a:graphicFrameLocks noGrp="1"/>
          </p:cNvGraphicFramePr>
          <p:nvPr>
            <p:extLst>
              <p:ext uri="{D42A27DB-BD31-4B8C-83A1-F6EECF244321}">
                <p14:modId xmlns:p14="http://schemas.microsoft.com/office/powerpoint/2010/main" val="2635576961"/>
              </p:ext>
            </p:extLst>
          </p:nvPr>
        </p:nvGraphicFramePr>
        <p:xfrm>
          <a:off x="878974" y="1679151"/>
          <a:ext cx="7386048" cy="2535327"/>
        </p:xfrm>
        <a:graphic>
          <a:graphicData uri="http://schemas.openxmlformats.org/drawingml/2006/table">
            <a:tbl>
              <a:tblPr firstRow="1" bandRow="1">
                <a:tableStyleId>{5C22544A-7EE6-4342-B048-85BDC9FD1C3A}</a:tableStyleId>
              </a:tblPr>
              <a:tblGrid>
                <a:gridCol w="3737972">
                  <a:extLst>
                    <a:ext uri="{9D8B030D-6E8A-4147-A177-3AD203B41FA5}">
                      <a16:colId xmlns:a16="http://schemas.microsoft.com/office/drawing/2014/main" val="1118618187"/>
                    </a:ext>
                  </a:extLst>
                </a:gridCol>
                <a:gridCol w="3648076">
                  <a:extLst>
                    <a:ext uri="{9D8B030D-6E8A-4147-A177-3AD203B41FA5}">
                      <a16:colId xmlns:a16="http://schemas.microsoft.com/office/drawing/2014/main" val="4269433659"/>
                    </a:ext>
                  </a:extLst>
                </a:gridCol>
              </a:tblGrid>
              <a:tr h="186345">
                <a:tc>
                  <a:txBody>
                    <a:bodyPr/>
                    <a:lstStyle/>
                    <a:p>
                      <a:pPr algn="ctr"/>
                      <a:r>
                        <a:rPr lang="en-US" sz="1000">
                          <a:solidFill>
                            <a:schemeClr val="bg2"/>
                          </a:solidFill>
                          <a:latin typeface="Arial"/>
                          <a:cs typeface="Arial"/>
                        </a:rPr>
                        <a:t>Failed Medical</a:t>
                      </a:r>
                    </a:p>
                  </a:txBody>
                  <a:tcPr/>
                </a:tc>
                <a:tc>
                  <a:txBody>
                    <a:bodyPr/>
                    <a:lstStyle/>
                    <a:p>
                      <a:pPr algn="ctr"/>
                      <a:r>
                        <a:rPr lang="en-US" sz="1000">
                          <a:solidFill>
                            <a:schemeClr val="bg2"/>
                          </a:solidFill>
                          <a:latin typeface="Arial"/>
                          <a:cs typeface="Arial"/>
                        </a:rPr>
                        <a:t>Failed Surgical</a:t>
                      </a:r>
                    </a:p>
                  </a:txBody>
                  <a:tcPr/>
                </a:tc>
                <a:extLst>
                  <a:ext uri="{0D108BD9-81ED-4DB2-BD59-A6C34878D82A}">
                    <a16:rowId xmlns:a16="http://schemas.microsoft.com/office/drawing/2014/main" val="1991439519"/>
                  </a:ext>
                </a:extLst>
              </a:tr>
              <a:tr h="321868">
                <a:tc>
                  <a:txBody>
                    <a:bodyPr/>
                    <a:lstStyle/>
                    <a:p>
                      <a:pPr marL="285750" indent="-285750">
                        <a:buFont typeface="Arial" panose="020B0604020202020204" pitchFamily="34" charset="0"/>
                        <a:buChar char="•"/>
                      </a:pPr>
                      <a:r>
                        <a:rPr lang="en-US" sz="1000" baseline="0">
                          <a:solidFill>
                            <a:schemeClr val="accent5"/>
                          </a:solidFill>
                          <a:latin typeface="Arial"/>
                          <a:cs typeface="Arial"/>
                        </a:rPr>
                        <a:t>Uncontrolled on medication</a:t>
                      </a:r>
                    </a:p>
                  </a:txBody>
                  <a:tcPr/>
                </a:tc>
                <a:tc>
                  <a:txBody>
                    <a:bodyPr/>
                    <a:lstStyle/>
                    <a:p>
                      <a:pPr marL="285750" indent="-285750">
                        <a:buFont typeface="Arial" panose="020B0604020202020204" pitchFamily="34" charset="0"/>
                        <a:buChar char="•"/>
                      </a:pPr>
                      <a:r>
                        <a:rPr lang="en-US" sz="1000" baseline="0">
                          <a:solidFill>
                            <a:schemeClr val="accent5"/>
                          </a:solidFill>
                          <a:latin typeface="Arial"/>
                          <a:cs typeface="Arial"/>
                        </a:rPr>
                        <a:t>Failed filtering surgery (</a:t>
                      </a:r>
                      <a:r>
                        <a:rPr lang="en-US" sz="1000" baseline="0" err="1">
                          <a:solidFill>
                            <a:schemeClr val="accent5"/>
                          </a:solidFill>
                          <a:latin typeface="Arial"/>
                          <a:cs typeface="Arial"/>
                        </a:rPr>
                        <a:t>eg</a:t>
                      </a:r>
                      <a:r>
                        <a:rPr lang="en-US" sz="1000" baseline="0">
                          <a:solidFill>
                            <a:schemeClr val="accent5"/>
                          </a:solidFill>
                          <a:latin typeface="Arial"/>
                          <a:cs typeface="Arial"/>
                        </a:rPr>
                        <a:t>, trabeculectomy, tube shunts, XEN)</a:t>
                      </a:r>
                    </a:p>
                  </a:txBody>
                  <a:tcPr/>
                </a:tc>
                <a:extLst>
                  <a:ext uri="{0D108BD9-81ED-4DB2-BD59-A6C34878D82A}">
                    <a16:rowId xmlns:a16="http://schemas.microsoft.com/office/drawing/2014/main" val="3990969338"/>
                  </a:ext>
                </a:extLst>
              </a:tr>
              <a:tr h="321868">
                <a:tc>
                  <a:txBody>
                    <a:bodyPr/>
                    <a:lstStyle/>
                    <a:p>
                      <a:pPr marL="285750" indent="-285750">
                        <a:buFont typeface="Arial" panose="020B0604020202020204" pitchFamily="34" charset="0"/>
                        <a:buChar char="•"/>
                      </a:pPr>
                      <a:r>
                        <a:rPr lang="en-US" sz="1000" baseline="0">
                          <a:solidFill>
                            <a:schemeClr val="accent5"/>
                          </a:solidFill>
                          <a:latin typeface="Arial"/>
                          <a:cs typeface="Arial"/>
                        </a:rPr>
                        <a:t>Noncompliant and nonadherent to treatment</a:t>
                      </a:r>
                    </a:p>
                  </a:txBody>
                  <a:tcPr/>
                </a:tc>
                <a:tc>
                  <a:txBody>
                    <a:bodyPr/>
                    <a:lstStyle/>
                    <a:p>
                      <a:pPr marL="285750" indent="-285750">
                        <a:buFont typeface="Arial" panose="020B0604020202020204" pitchFamily="34" charset="0"/>
                        <a:buChar char="•"/>
                      </a:pPr>
                      <a:r>
                        <a:rPr lang="en-US" sz="1000" baseline="0">
                          <a:solidFill>
                            <a:schemeClr val="accent5"/>
                          </a:solidFill>
                          <a:latin typeface="Arial"/>
                          <a:cs typeface="Arial"/>
                        </a:rPr>
                        <a:t>Failed </a:t>
                      </a:r>
                      <a:r>
                        <a:rPr lang="en-US" sz="1000" baseline="0" err="1">
                          <a:solidFill>
                            <a:schemeClr val="accent5"/>
                          </a:solidFill>
                          <a:latin typeface="Arial"/>
                          <a:cs typeface="Arial"/>
                        </a:rPr>
                        <a:t>cilioblative</a:t>
                      </a:r>
                      <a:r>
                        <a:rPr lang="en-US" sz="1000" baseline="0">
                          <a:solidFill>
                            <a:schemeClr val="accent5"/>
                          </a:solidFill>
                          <a:latin typeface="Arial"/>
                          <a:cs typeface="Arial"/>
                        </a:rPr>
                        <a:t> surgery</a:t>
                      </a:r>
                    </a:p>
                  </a:txBody>
                  <a:tcPr/>
                </a:tc>
                <a:extLst>
                  <a:ext uri="{0D108BD9-81ED-4DB2-BD59-A6C34878D82A}">
                    <a16:rowId xmlns:a16="http://schemas.microsoft.com/office/drawing/2014/main" val="2526571425"/>
                  </a:ext>
                </a:extLst>
              </a:tr>
              <a:tr h="321868">
                <a:tc>
                  <a:txBody>
                    <a:bodyPr/>
                    <a:lstStyle/>
                    <a:p>
                      <a:pPr marL="285750" indent="-285750">
                        <a:buFont typeface="Arial" panose="020B0604020202020204" pitchFamily="34" charset="0"/>
                        <a:buChar char="•"/>
                      </a:pPr>
                      <a:r>
                        <a:rPr lang="en-US" sz="1000" baseline="0">
                          <a:solidFill>
                            <a:schemeClr val="accent5"/>
                          </a:solidFill>
                          <a:latin typeface="Arial"/>
                          <a:cs typeface="Arial"/>
                        </a:rPr>
                        <a:t>Allergic to glaucoma medication</a:t>
                      </a:r>
                    </a:p>
                  </a:txBody>
                  <a:tcPr/>
                </a:tc>
                <a:tc>
                  <a:txBody>
                    <a:bodyPr/>
                    <a:lstStyle/>
                    <a:p>
                      <a:pPr marL="285750" indent="-285750">
                        <a:buFont typeface="Arial" panose="020B0604020202020204" pitchFamily="34" charset="0"/>
                        <a:buChar char="•"/>
                      </a:pPr>
                      <a:r>
                        <a:rPr lang="en-US" sz="1000" baseline="0">
                          <a:solidFill>
                            <a:schemeClr val="accent5"/>
                          </a:solidFill>
                          <a:latin typeface="Arial"/>
                          <a:cs typeface="Arial"/>
                        </a:rPr>
                        <a:t>Other failed surgical intervention (upon surgeon discretion)</a:t>
                      </a:r>
                    </a:p>
                  </a:txBody>
                  <a:tcPr/>
                </a:tc>
                <a:extLst>
                  <a:ext uri="{0D108BD9-81ED-4DB2-BD59-A6C34878D82A}">
                    <a16:rowId xmlns:a16="http://schemas.microsoft.com/office/drawing/2014/main" val="3513994150"/>
                  </a:ext>
                </a:extLst>
              </a:tr>
              <a:tr h="457392">
                <a:tc>
                  <a:txBody>
                    <a:bodyPr/>
                    <a:lstStyle/>
                    <a:p>
                      <a:pPr marL="285750" indent="-285750">
                        <a:buFont typeface="Arial" panose="020B0604020202020204" pitchFamily="34" charset="0"/>
                        <a:buChar char="•"/>
                      </a:pPr>
                      <a:r>
                        <a:rPr lang="en-US" sz="1000" baseline="0">
                          <a:solidFill>
                            <a:schemeClr val="accent5"/>
                          </a:solidFill>
                          <a:latin typeface="Arial"/>
                          <a:cs typeface="Arial"/>
                        </a:rPr>
                        <a:t>Intolerant to glaucoma medication due to sequelae (hyperemia, periorbital fat atrophy, </a:t>
                      </a:r>
                      <a:r>
                        <a:rPr lang="en-US" sz="1000" baseline="0" err="1">
                          <a:solidFill>
                            <a:schemeClr val="accent5"/>
                          </a:solidFill>
                          <a:latin typeface="Arial"/>
                          <a:cs typeface="Arial"/>
                        </a:rPr>
                        <a:t>hyperchromia</a:t>
                      </a:r>
                      <a:r>
                        <a:rPr lang="en-US" sz="1000" baseline="0">
                          <a:solidFill>
                            <a:schemeClr val="accent5"/>
                          </a:solidFill>
                          <a:latin typeface="Arial"/>
                          <a:cs typeface="Arial"/>
                        </a:rPr>
                        <a:t>, etc.) </a:t>
                      </a:r>
                      <a:endParaRPr lang="en-US" sz="1000" baseline="0">
                        <a:solidFill>
                          <a:schemeClr val="accent5"/>
                        </a:solidFill>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endParaRPr lang="en-US" sz="1000" baseline="0">
                        <a:solidFill>
                          <a:schemeClr val="accent5"/>
                        </a:solidFill>
                      </a:endParaRPr>
                    </a:p>
                  </a:txBody>
                  <a:tcPr/>
                </a:tc>
                <a:extLst>
                  <a:ext uri="{0D108BD9-81ED-4DB2-BD59-A6C34878D82A}">
                    <a16:rowId xmlns:a16="http://schemas.microsoft.com/office/drawing/2014/main" val="679191168"/>
                  </a:ext>
                </a:extLst>
              </a:tr>
              <a:tr h="321868">
                <a:tc>
                  <a:txBody>
                    <a:bodyPr/>
                    <a:lstStyle/>
                    <a:p>
                      <a:pPr marL="285750" indent="-285750">
                        <a:buFont typeface="Arial" panose="020B0604020202020204" pitchFamily="34" charset="0"/>
                        <a:buChar char="•"/>
                      </a:pPr>
                      <a:r>
                        <a:rPr lang="en-US" sz="1000" baseline="0">
                          <a:solidFill>
                            <a:schemeClr val="accent5"/>
                          </a:solidFill>
                          <a:latin typeface="Arial"/>
                          <a:cs typeface="Arial"/>
                        </a:rPr>
                        <a:t>Patients burdened by underlying ocular surface disease</a:t>
                      </a:r>
                    </a:p>
                  </a:txBody>
                  <a:tcPr/>
                </a:tc>
                <a:tc>
                  <a:txBody>
                    <a:bodyPr/>
                    <a:lstStyle/>
                    <a:p>
                      <a:pPr marL="285750" indent="-285750">
                        <a:buFont typeface="Arial" panose="020B0604020202020204" pitchFamily="34" charset="0"/>
                        <a:buChar char="•"/>
                      </a:pPr>
                      <a:endParaRPr lang="en-US" sz="1000" baseline="0">
                        <a:solidFill>
                          <a:schemeClr val="accent5"/>
                        </a:solidFill>
                      </a:endParaRPr>
                    </a:p>
                  </a:txBody>
                  <a:tcPr/>
                </a:tc>
                <a:extLst>
                  <a:ext uri="{0D108BD9-81ED-4DB2-BD59-A6C34878D82A}">
                    <a16:rowId xmlns:a16="http://schemas.microsoft.com/office/drawing/2014/main" val="393128468"/>
                  </a:ext>
                </a:extLst>
              </a:tr>
              <a:tr h="397879">
                <a:tc>
                  <a:txBody>
                    <a:bodyPr/>
                    <a:lstStyle/>
                    <a:p>
                      <a:pPr marL="285750" indent="-285750">
                        <a:buFont typeface="Arial" panose="020B0604020202020204" pitchFamily="34" charset="0"/>
                        <a:buChar char="•"/>
                      </a:pPr>
                      <a:r>
                        <a:rPr lang="en-US" sz="1000" baseline="0">
                          <a:solidFill>
                            <a:schemeClr val="accent5"/>
                          </a:solidFill>
                          <a:latin typeface="Arial"/>
                          <a:cs typeface="Arial"/>
                        </a:rPr>
                        <a:t>Failed medical patients who have experienced decreased quality of life</a:t>
                      </a:r>
                    </a:p>
                  </a:txBody>
                  <a:tcPr/>
                </a:tc>
                <a:tc>
                  <a:txBody>
                    <a:bodyPr/>
                    <a:lstStyle/>
                    <a:p>
                      <a:pPr marL="285750" indent="-285750">
                        <a:buFont typeface="Arial" panose="020B0604020202020204" pitchFamily="34" charset="0"/>
                        <a:buChar char="•"/>
                      </a:pPr>
                      <a:endParaRPr lang="en-US" sz="1000" baseline="0">
                        <a:solidFill>
                          <a:schemeClr val="accent5"/>
                        </a:solidFill>
                      </a:endParaRPr>
                    </a:p>
                  </a:txBody>
                  <a:tcPr/>
                </a:tc>
                <a:extLst>
                  <a:ext uri="{0D108BD9-81ED-4DB2-BD59-A6C34878D82A}">
                    <a16:rowId xmlns:a16="http://schemas.microsoft.com/office/drawing/2014/main" val="112036265"/>
                  </a:ext>
                </a:extLst>
              </a:tr>
            </a:tbl>
          </a:graphicData>
        </a:graphic>
      </p:graphicFrame>
    </p:spTree>
    <p:extLst>
      <p:ext uri="{BB962C8B-B14F-4D97-AF65-F5344CB8AC3E}">
        <p14:creationId xmlns:p14="http://schemas.microsoft.com/office/powerpoint/2010/main" val="2665669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p:txBody>
          <a:bodyPr/>
          <a:lstStyle/>
          <a:p>
            <a:r>
              <a:rPr lang="en-US" sz="2000"/>
              <a:t>Proven to Excel Where Other Treatments Have Failed</a:t>
            </a:r>
          </a:p>
        </p:txBody>
      </p:sp>
      <p:sp>
        <p:nvSpPr>
          <p:cNvPr id="6" name="TextBox 5">
            <a:extLst>
              <a:ext uri="{FF2B5EF4-FFF2-40B4-BE49-F238E27FC236}">
                <a16:creationId xmlns:a16="http://schemas.microsoft.com/office/drawing/2014/main" id="{E69AF036-A3D4-3F66-1CFA-63910058CBF6}"/>
              </a:ext>
            </a:extLst>
          </p:cNvPr>
          <p:cNvSpPr txBox="1"/>
          <p:nvPr/>
        </p:nvSpPr>
        <p:spPr>
          <a:xfrm>
            <a:off x="5918963" y="5442776"/>
            <a:ext cx="3759362" cy="235898"/>
          </a:xfrm>
          <a:prstGeom prst="rect">
            <a:avLst/>
          </a:prstGeom>
          <a:noFill/>
        </p:spPr>
        <p:txBody>
          <a:bodyPr wrap="none" rtlCol="0">
            <a:spAutoFit/>
          </a:bodyPr>
          <a:lstStyle/>
          <a:p>
            <a:pPr defTabSz="914377"/>
            <a:r>
              <a:rPr lang="en-US" sz="933">
                <a:solidFill>
                  <a:srgbClr val="6F7272"/>
                </a:solidFill>
                <a:latin typeface="+mj-lt"/>
              </a:rPr>
              <a:t>*Reduction from baseline at 12 months on the same or fewer medications.</a:t>
            </a:r>
          </a:p>
        </p:txBody>
      </p:sp>
      <p:sp>
        <p:nvSpPr>
          <p:cNvPr id="7" name="Content Placeholder 3">
            <a:extLst>
              <a:ext uri="{FF2B5EF4-FFF2-40B4-BE49-F238E27FC236}">
                <a16:creationId xmlns:a16="http://schemas.microsoft.com/office/drawing/2014/main" id="{20F91A7D-E347-E09D-6112-C16AE35D9BAE}"/>
              </a:ext>
            </a:extLst>
          </p:cNvPr>
          <p:cNvSpPr txBox="1">
            <a:spLocks/>
          </p:cNvSpPr>
          <p:nvPr/>
        </p:nvSpPr>
        <p:spPr>
          <a:xfrm>
            <a:off x="1345606" y="4805972"/>
            <a:ext cx="6382105" cy="37622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1600" b="0" i="0" u="none" strike="noStrike" kern="1200" baseline="0" smtClean="0">
                <a:solidFill>
                  <a:srgbClr val="58595B"/>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Clr>
                <a:srgbClr val="008896"/>
              </a:buClr>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3pPr>
            <a:lvl4pPr marL="1371600" indent="-228600" algn="l" defTabSz="914400" rtl="0" eaLnBrk="1" latinLnBrk="0" hangingPunct="1">
              <a:spcBef>
                <a:spcPct val="20000"/>
              </a:spcBef>
              <a:buClr>
                <a:srgbClr val="008896"/>
              </a:buClr>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4pPr>
            <a:lvl5pPr marL="1828800" indent="-228600" algn="l" defTabSz="914400" rtl="0" eaLnBrk="1" latinLnBrk="0" hangingPunct="1">
              <a:spcBef>
                <a:spcPct val="20000"/>
              </a:spcBef>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500" b="1">
                <a:solidFill>
                  <a:schemeClr val="bg2"/>
                </a:solidFill>
                <a:latin typeface="+mj-lt"/>
              </a:rPr>
              <a:t>1. </a:t>
            </a:r>
            <a:r>
              <a:rPr lang="en-US" sz="500">
                <a:solidFill>
                  <a:schemeClr val="bg2"/>
                </a:solidFill>
                <a:latin typeface="+mj-lt"/>
              </a:rPr>
              <a:t>Sarkisian SR Jr, Grover DS, Gallardo M, Brubaker JW, </a:t>
            </a:r>
            <a:r>
              <a:rPr lang="en-US" sz="500" err="1">
                <a:solidFill>
                  <a:schemeClr val="bg2"/>
                </a:solidFill>
                <a:latin typeface="+mj-lt"/>
              </a:rPr>
              <a:t>Giamporcaro</a:t>
            </a:r>
            <a:r>
              <a:rPr lang="en-US" sz="500">
                <a:solidFill>
                  <a:schemeClr val="bg2"/>
                </a:solidFill>
                <a:latin typeface="+mj-lt"/>
              </a:rPr>
              <a:t> JE, Hornbeak DM, Katz LJ, </a:t>
            </a:r>
            <a:r>
              <a:rPr lang="en-US" sz="500" err="1">
                <a:solidFill>
                  <a:schemeClr val="bg2"/>
                </a:solidFill>
                <a:latin typeface="+mj-lt"/>
              </a:rPr>
              <a:t>Navratil</a:t>
            </a:r>
            <a:r>
              <a:rPr lang="en-US" sz="500">
                <a:solidFill>
                  <a:schemeClr val="bg2"/>
                </a:solidFill>
                <a:latin typeface="+mj-lt"/>
              </a:rPr>
              <a:t> T; </a:t>
            </a:r>
            <a:r>
              <a:rPr lang="en-US" sz="500" err="1">
                <a:solidFill>
                  <a:schemeClr val="bg2"/>
                </a:solidFill>
                <a:latin typeface="+mj-lt"/>
              </a:rPr>
              <a:t>iStent</a:t>
            </a:r>
            <a:r>
              <a:rPr lang="en-US" sz="500">
                <a:solidFill>
                  <a:schemeClr val="bg2"/>
                </a:solidFill>
                <a:latin typeface="+mj-lt"/>
              </a:rPr>
              <a:t> infinite® Study Group. Effectiveness and Safety of </a:t>
            </a:r>
            <a:r>
              <a:rPr lang="en-US" sz="500" err="1">
                <a:solidFill>
                  <a:schemeClr val="bg2"/>
                </a:solidFill>
                <a:latin typeface="+mj-lt"/>
              </a:rPr>
              <a:t>iStent</a:t>
            </a:r>
            <a:r>
              <a:rPr lang="en-US" sz="500">
                <a:solidFill>
                  <a:schemeClr val="bg2"/>
                </a:solidFill>
                <a:latin typeface="+mj-lt"/>
              </a:rPr>
              <a:t> infinite Trabecular Micro-Bypass For Uncontrolled Glaucoma. J Glaucoma. 2022 Oct 20. </a:t>
            </a:r>
            <a:r>
              <a:rPr lang="en-US" sz="500" err="1">
                <a:solidFill>
                  <a:schemeClr val="bg2"/>
                </a:solidFill>
                <a:latin typeface="+mj-lt"/>
              </a:rPr>
              <a:t>doi</a:t>
            </a:r>
            <a:r>
              <a:rPr lang="en-US" sz="500">
                <a:solidFill>
                  <a:schemeClr val="bg2"/>
                </a:solidFill>
                <a:latin typeface="+mj-lt"/>
              </a:rPr>
              <a:t>: 10.1097/IJG.0000000000002141. </a:t>
            </a:r>
            <a:r>
              <a:rPr lang="en-US" sz="500" err="1">
                <a:solidFill>
                  <a:schemeClr val="bg2"/>
                </a:solidFill>
                <a:latin typeface="+mj-lt"/>
              </a:rPr>
              <a:t>Epub</a:t>
            </a:r>
            <a:r>
              <a:rPr lang="en-US" sz="500">
                <a:solidFill>
                  <a:schemeClr val="bg2"/>
                </a:solidFill>
                <a:latin typeface="+mj-lt"/>
              </a:rPr>
              <a:t> ahead of print. PMID: 36260288. </a:t>
            </a:r>
            <a:r>
              <a:rPr lang="en-US" sz="500" b="1">
                <a:solidFill>
                  <a:schemeClr val="bg2"/>
                </a:solidFill>
                <a:latin typeface="+mj-lt"/>
              </a:rPr>
              <a:t>2. </a:t>
            </a:r>
            <a:r>
              <a:rPr lang="en-US" sz="500" err="1">
                <a:solidFill>
                  <a:schemeClr val="bg2"/>
                </a:solidFill>
                <a:latin typeface="+mj-lt"/>
              </a:rPr>
              <a:t>CyPass</a:t>
            </a:r>
            <a:r>
              <a:rPr lang="en-US" sz="500">
                <a:solidFill>
                  <a:schemeClr val="bg2"/>
                </a:solidFill>
                <a:latin typeface="+mj-lt"/>
              </a:rPr>
              <a:t>. Summary of safety and effectiveness data. Alcon Laboratories, Inc; 2016. </a:t>
            </a:r>
            <a:r>
              <a:rPr lang="en-US" sz="500" b="1">
                <a:solidFill>
                  <a:schemeClr val="bg2"/>
                </a:solidFill>
                <a:latin typeface="+mj-lt"/>
              </a:rPr>
              <a:t>3. </a:t>
            </a:r>
            <a:r>
              <a:rPr lang="en-US" sz="500">
                <a:solidFill>
                  <a:schemeClr val="bg2"/>
                </a:solidFill>
                <a:latin typeface="+mj-lt"/>
              </a:rPr>
              <a:t>Samuelson TW, Chang DF, Marquis R, et al. A Schlemm canal </a:t>
            </a:r>
            <a:r>
              <a:rPr lang="en-US" sz="500" err="1">
                <a:solidFill>
                  <a:schemeClr val="bg2"/>
                </a:solidFill>
                <a:latin typeface="+mj-lt"/>
              </a:rPr>
              <a:t>microstent</a:t>
            </a:r>
            <a:r>
              <a:rPr lang="en-US" sz="500">
                <a:solidFill>
                  <a:schemeClr val="bg2"/>
                </a:solidFill>
                <a:latin typeface="+mj-lt"/>
              </a:rPr>
              <a:t> for intraocular pressure reduction in primary open-angle glaucoma and cataract: The HORIZON Study. Ophthalmology. 2019;126(1):29-37.</a:t>
            </a:r>
          </a:p>
        </p:txBody>
      </p:sp>
      <p:sp>
        <p:nvSpPr>
          <p:cNvPr id="9" name="Content Placeholder 2">
            <a:extLst>
              <a:ext uri="{FF2B5EF4-FFF2-40B4-BE49-F238E27FC236}">
                <a16:creationId xmlns:a16="http://schemas.microsoft.com/office/drawing/2014/main" id="{5915411F-BC39-5748-72CA-249E41E2FD9E}"/>
              </a:ext>
            </a:extLst>
          </p:cNvPr>
          <p:cNvSpPr txBox="1">
            <a:spLocks/>
          </p:cNvSpPr>
          <p:nvPr/>
        </p:nvSpPr>
        <p:spPr>
          <a:xfrm>
            <a:off x="429688" y="954117"/>
            <a:ext cx="8102311" cy="673001"/>
          </a:xfrm>
          <a:prstGeom prst="rect">
            <a:avLst/>
          </a:prstGeom>
        </p:spPr>
        <p:txBody>
          <a:bodyPr vert="horz" lIns="68580" tIns="34290" rIns="68580" bIns="34290" rtlCol="0">
            <a:noAutofit/>
          </a:bodyPr>
          <a:lstStyle>
            <a:lvl1pPr marL="0" indent="0" algn="l" defTabSz="914400" rtl="0" eaLnBrk="1" latinLnBrk="0" hangingPunct="1">
              <a:spcBef>
                <a:spcPts val="450"/>
              </a:spcBef>
              <a:spcAft>
                <a:spcPts val="0"/>
              </a:spcAft>
              <a:buFont typeface="Arial" panose="020B0604020202020204" pitchFamily="34" charset="0"/>
              <a:buNone/>
              <a:defRPr lang="en-US" sz="1800" b="0" i="0" u="none" strike="noStrike" kern="1200" baseline="0">
                <a:solidFill>
                  <a:srgbClr val="58595B"/>
                </a:solidFill>
                <a:latin typeface="Arial" panose="020B0604020202020204" pitchFamily="34" charset="0"/>
                <a:ea typeface="+mn-ea"/>
                <a:cs typeface="Arial" panose="020B0604020202020204" pitchFamily="34" charset="0"/>
              </a:defRPr>
            </a:lvl1pPr>
            <a:lvl2pPr marL="687388" indent="-230188" algn="l" defTabSz="914400" rtl="0" eaLnBrk="1" latinLnBrk="0" hangingPunct="1">
              <a:spcBef>
                <a:spcPts val="450"/>
              </a:spcBef>
              <a:spcAft>
                <a:spcPts val="0"/>
              </a:spcAft>
              <a:buClr>
                <a:srgbClr val="62BB46"/>
              </a:buClr>
              <a:buFont typeface="Arial" panose="020B0604020202020204" pitchFamily="34" charset="0"/>
              <a:buChar char="•"/>
              <a:defRPr sz="180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ts val="450"/>
              </a:spcBef>
              <a:spcAft>
                <a:spcPts val="0"/>
              </a:spcAft>
              <a:buFont typeface="Arial" panose="020B0604020202020204" pitchFamily="34" charset="0"/>
              <a:buChar char="−"/>
              <a:defRPr sz="1800" kern="1200">
                <a:solidFill>
                  <a:srgbClr val="58595B"/>
                </a:solidFill>
                <a:latin typeface="Arial" panose="020B0604020202020204" pitchFamily="34" charset="0"/>
                <a:ea typeface="+mn-ea"/>
                <a:cs typeface="Arial" panose="020B0604020202020204" pitchFamily="34" charset="0"/>
              </a:defRPr>
            </a:lvl3pPr>
            <a:lvl4pPr marL="1601788" indent="-230188" algn="l" defTabSz="914400" rtl="0" eaLnBrk="1" latinLnBrk="0" hangingPunct="1">
              <a:spcBef>
                <a:spcPts val="450"/>
              </a:spcBef>
              <a:spcAft>
                <a:spcPts val="0"/>
              </a:spcAft>
              <a:buClr>
                <a:srgbClr val="62BB46"/>
              </a:buClr>
              <a:buFont typeface="Arial" panose="020B0604020202020204" pitchFamily="34" charset="0"/>
              <a:buChar char="•"/>
              <a:defRPr sz="1800" kern="1200">
                <a:solidFill>
                  <a:srgbClr val="5859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450"/>
              </a:spcBef>
              <a:spcAft>
                <a:spcPts val="0"/>
              </a:spcAft>
              <a:buFont typeface="Arial" panose="020B0604020202020204" pitchFamily="34" charset="0"/>
              <a:buChar char="−"/>
              <a:defRPr sz="180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a:solidFill>
                  <a:schemeClr val="tx1">
                    <a:lumMod val="50000"/>
                    <a:lumOff val="50000"/>
                  </a:schemeClr>
                </a:solidFill>
                <a:latin typeface="+mj-lt"/>
              </a:rPr>
              <a:t>In the prospective, multicenter, 12-month pivotal trial, patients with open-angle glaucoma </a:t>
            </a:r>
            <a:r>
              <a:rPr lang="en-US" sz="1500" b="1">
                <a:solidFill>
                  <a:srgbClr val="7030A0"/>
                </a:solidFill>
                <a:latin typeface="+mj-lt"/>
              </a:rPr>
              <a:t>who had failed prior medical and surgical intervention </a:t>
            </a:r>
            <a:r>
              <a:rPr lang="en-US" sz="1500">
                <a:solidFill>
                  <a:schemeClr val="tx1">
                    <a:lumMod val="50000"/>
                    <a:lumOff val="50000"/>
                  </a:schemeClr>
                </a:solidFill>
                <a:latin typeface="+mj-lt"/>
              </a:rPr>
              <a:t>underwent standalone </a:t>
            </a:r>
            <a:r>
              <a:rPr lang="en-US" sz="1500" err="1">
                <a:solidFill>
                  <a:schemeClr val="tx1">
                    <a:lumMod val="50000"/>
                    <a:lumOff val="50000"/>
                  </a:schemeClr>
                </a:solidFill>
                <a:latin typeface="+mj-lt"/>
              </a:rPr>
              <a:t>iStent</a:t>
            </a:r>
            <a:r>
              <a:rPr lang="en-US" sz="1500">
                <a:solidFill>
                  <a:schemeClr val="tx1">
                    <a:lumMod val="50000"/>
                    <a:lumOff val="50000"/>
                  </a:schemeClr>
                </a:solidFill>
                <a:latin typeface="+mj-lt"/>
              </a:rPr>
              <a:t> infinite</a:t>
            </a:r>
            <a:r>
              <a:rPr lang="en-US" sz="1500" baseline="30000">
                <a:solidFill>
                  <a:schemeClr val="tx1">
                    <a:lumMod val="50000"/>
                    <a:lumOff val="50000"/>
                  </a:schemeClr>
                </a:solidFill>
                <a:latin typeface="+mj-lt"/>
              </a:rPr>
              <a:t>®</a:t>
            </a:r>
            <a:r>
              <a:rPr lang="en-US" sz="1500">
                <a:solidFill>
                  <a:schemeClr val="tx1">
                    <a:lumMod val="50000"/>
                    <a:lumOff val="50000"/>
                  </a:schemeClr>
                </a:solidFill>
                <a:latin typeface="+mj-lt"/>
              </a:rPr>
              <a:t> implantation.</a:t>
            </a:r>
            <a:r>
              <a:rPr lang="en-US" sz="1500" baseline="30000">
                <a:solidFill>
                  <a:schemeClr val="tx1">
                    <a:lumMod val="50000"/>
                    <a:lumOff val="50000"/>
                  </a:schemeClr>
                </a:solidFill>
                <a:latin typeface="+mj-lt"/>
              </a:rPr>
              <a:t>1</a:t>
            </a:r>
          </a:p>
        </p:txBody>
      </p:sp>
      <p:sp>
        <p:nvSpPr>
          <p:cNvPr id="10" name="TextBox 9">
            <a:extLst>
              <a:ext uri="{FF2B5EF4-FFF2-40B4-BE49-F238E27FC236}">
                <a16:creationId xmlns:a16="http://schemas.microsoft.com/office/drawing/2014/main" id="{B2AE9ADC-C7B6-6756-A0F0-5F84FE6EF60A}"/>
              </a:ext>
            </a:extLst>
          </p:cNvPr>
          <p:cNvSpPr txBox="1"/>
          <p:nvPr/>
        </p:nvSpPr>
        <p:spPr>
          <a:xfrm>
            <a:off x="429688" y="1937034"/>
            <a:ext cx="5178084" cy="300082"/>
          </a:xfrm>
          <a:prstGeom prst="rect">
            <a:avLst/>
          </a:prstGeom>
          <a:noFill/>
        </p:spPr>
        <p:txBody>
          <a:bodyPr wrap="none" rtlCol="0">
            <a:spAutoFit/>
          </a:bodyPr>
          <a:lstStyle/>
          <a:p>
            <a:r>
              <a:rPr lang="en-US" sz="1350">
                <a:solidFill>
                  <a:srgbClr val="7030A0"/>
                </a:solidFill>
                <a:latin typeface="+mj-lt"/>
              </a:rPr>
              <a:t>Average patient characteristics in the </a:t>
            </a:r>
            <a:r>
              <a:rPr lang="en-US" sz="1350" err="1">
                <a:solidFill>
                  <a:srgbClr val="7030A0"/>
                </a:solidFill>
                <a:latin typeface="+mj-lt"/>
              </a:rPr>
              <a:t>iStent</a:t>
            </a:r>
            <a:r>
              <a:rPr lang="en-US" sz="1350">
                <a:solidFill>
                  <a:srgbClr val="7030A0"/>
                </a:solidFill>
                <a:latin typeface="+mj-lt"/>
              </a:rPr>
              <a:t> infinite</a:t>
            </a:r>
            <a:r>
              <a:rPr lang="en-US" sz="1350" baseline="30000">
                <a:solidFill>
                  <a:srgbClr val="7030A0"/>
                </a:solidFill>
                <a:latin typeface="+mj-lt"/>
              </a:rPr>
              <a:t>®</a:t>
            </a:r>
            <a:r>
              <a:rPr lang="en-US" sz="1350">
                <a:solidFill>
                  <a:srgbClr val="7030A0"/>
                </a:solidFill>
                <a:latin typeface="+mj-lt"/>
              </a:rPr>
              <a:t> pivotal trial</a:t>
            </a:r>
            <a:r>
              <a:rPr lang="en-US" sz="1350" baseline="30000">
                <a:solidFill>
                  <a:srgbClr val="7030A0"/>
                </a:solidFill>
                <a:latin typeface="+mj-lt"/>
              </a:rPr>
              <a:t>1</a:t>
            </a:r>
            <a:r>
              <a:rPr lang="en-US" sz="1350">
                <a:solidFill>
                  <a:srgbClr val="7030A0"/>
                </a:solidFill>
                <a:latin typeface="+mj-lt"/>
              </a:rPr>
              <a:t>: </a:t>
            </a:r>
          </a:p>
        </p:txBody>
      </p:sp>
      <p:sp>
        <p:nvSpPr>
          <p:cNvPr id="11" name="TextBox 10">
            <a:extLst>
              <a:ext uri="{FF2B5EF4-FFF2-40B4-BE49-F238E27FC236}">
                <a16:creationId xmlns:a16="http://schemas.microsoft.com/office/drawing/2014/main" id="{176A3A02-85B4-0472-03FF-A65B667C5E62}"/>
              </a:ext>
            </a:extLst>
          </p:cNvPr>
          <p:cNvSpPr txBox="1"/>
          <p:nvPr/>
        </p:nvSpPr>
        <p:spPr>
          <a:xfrm>
            <a:off x="1103255" y="3617309"/>
            <a:ext cx="6937490" cy="536317"/>
          </a:xfrm>
          <a:prstGeom prst="roundRect">
            <a:avLst>
              <a:gd name="adj" fmla="val 50000"/>
            </a:avLst>
          </a:prstGeom>
          <a:gradFill flip="none" rotWithShape="1">
            <a:gsLst>
              <a:gs pos="2000">
                <a:srgbClr val="672993"/>
              </a:gs>
              <a:gs pos="100000">
                <a:srgbClr val="22AFAB"/>
              </a:gs>
            </a:gsLst>
            <a:lin ang="0" scaled="1"/>
            <a:tileRect/>
          </a:gradFill>
        </p:spPr>
        <p:txBody>
          <a:bodyPr wrap="square" rtlCol="0" anchor="ctr" anchorCtr="0">
            <a:noAutofit/>
          </a:bodyPr>
          <a:lstStyle/>
          <a:p>
            <a:pPr algn="ctr"/>
            <a:r>
              <a:rPr lang="en-US" sz="1350">
                <a:solidFill>
                  <a:schemeClr val="bg2"/>
                </a:solidFill>
              </a:rPr>
              <a:t>Patients had a </a:t>
            </a:r>
            <a:r>
              <a:rPr lang="en-US" sz="1350" b="1">
                <a:solidFill>
                  <a:schemeClr val="bg2"/>
                </a:solidFill>
              </a:rPr>
              <a:t>significantly higher preoperative treatment burden </a:t>
            </a:r>
            <a:r>
              <a:rPr lang="en-US" sz="1350">
                <a:solidFill>
                  <a:schemeClr val="bg2"/>
                </a:solidFill>
              </a:rPr>
              <a:t>with more severe glaucoma as compared to other trabecular bypass MIGS pivotal trials.</a:t>
            </a:r>
            <a:r>
              <a:rPr lang="en-US" sz="1350" baseline="30000">
                <a:solidFill>
                  <a:schemeClr val="bg2"/>
                </a:solidFill>
              </a:rPr>
              <a:t>1-3</a:t>
            </a:r>
            <a:r>
              <a:rPr lang="en-US" sz="1350">
                <a:solidFill>
                  <a:schemeClr val="bg2"/>
                </a:solidFill>
              </a:rPr>
              <a:t> </a:t>
            </a:r>
          </a:p>
        </p:txBody>
      </p:sp>
      <p:pic>
        <p:nvPicPr>
          <p:cNvPr id="12" name="Picture 11" descr="Graphical user interface, text, application&#10;&#10;Description automatically generated">
            <a:extLst>
              <a:ext uri="{FF2B5EF4-FFF2-40B4-BE49-F238E27FC236}">
                <a16:creationId xmlns:a16="http://schemas.microsoft.com/office/drawing/2014/main" id="{40DD9066-A0E7-85FF-B921-2179FF9DCE51}"/>
              </a:ext>
            </a:extLst>
          </p:cNvPr>
          <p:cNvPicPr>
            <a:picLocks noChangeAspect="1"/>
          </p:cNvPicPr>
          <p:nvPr/>
        </p:nvPicPr>
        <p:blipFill rotWithShape="1">
          <a:blip r:embed="rId2"/>
          <a:srcRect l="12134" t="39228" r="9065" b="41256"/>
          <a:stretch/>
        </p:blipFill>
        <p:spPr>
          <a:xfrm>
            <a:off x="369661" y="2408451"/>
            <a:ext cx="2266661" cy="726475"/>
          </a:xfrm>
          <a:prstGeom prst="rect">
            <a:avLst/>
          </a:prstGeom>
        </p:spPr>
      </p:pic>
      <p:pic>
        <p:nvPicPr>
          <p:cNvPr id="13" name="Picture 12" descr="Graphical user interface, text, application&#10;&#10;Description automatically generated">
            <a:extLst>
              <a:ext uri="{FF2B5EF4-FFF2-40B4-BE49-F238E27FC236}">
                <a16:creationId xmlns:a16="http://schemas.microsoft.com/office/drawing/2014/main" id="{C0A3A9DC-BF72-4A80-87AE-CA0F50D97FC5}"/>
              </a:ext>
            </a:extLst>
          </p:cNvPr>
          <p:cNvPicPr>
            <a:picLocks noChangeAspect="1"/>
          </p:cNvPicPr>
          <p:nvPr/>
        </p:nvPicPr>
        <p:blipFill rotWithShape="1">
          <a:blip r:embed="rId2"/>
          <a:srcRect l="12172" t="58348" r="9027" b="22136"/>
          <a:stretch/>
        </p:blipFill>
        <p:spPr>
          <a:xfrm>
            <a:off x="3077817" y="2334740"/>
            <a:ext cx="2406316" cy="771236"/>
          </a:xfrm>
          <a:prstGeom prst="rect">
            <a:avLst/>
          </a:prstGeom>
        </p:spPr>
      </p:pic>
      <p:pic>
        <p:nvPicPr>
          <p:cNvPr id="14" name="Picture 13" descr="Graphical user interface, text, application&#10;&#10;Description automatically generated">
            <a:extLst>
              <a:ext uri="{FF2B5EF4-FFF2-40B4-BE49-F238E27FC236}">
                <a16:creationId xmlns:a16="http://schemas.microsoft.com/office/drawing/2014/main" id="{C3DA3000-C381-0507-62DC-25BE2B96AA6C}"/>
              </a:ext>
            </a:extLst>
          </p:cNvPr>
          <p:cNvPicPr>
            <a:picLocks noChangeAspect="1"/>
          </p:cNvPicPr>
          <p:nvPr/>
        </p:nvPicPr>
        <p:blipFill rotWithShape="1">
          <a:blip r:embed="rId2"/>
          <a:srcRect l="12172" t="75730" r="9027" b="7267"/>
          <a:stretch/>
        </p:blipFill>
        <p:spPr>
          <a:xfrm>
            <a:off x="5925629" y="2350743"/>
            <a:ext cx="2762018" cy="771236"/>
          </a:xfrm>
          <a:prstGeom prst="rect">
            <a:avLst/>
          </a:prstGeom>
        </p:spPr>
      </p:pic>
    </p:spTree>
    <p:extLst>
      <p:ext uri="{BB962C8B-B14F-4D97-AF65-F5344CB8AC3E}">
        <p14:creationId xmlns:p14="http://schemas.microsoft.com/office/powerpoint/2010/main" val="3712627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p:txBody>
          <a:bodyPr/>
          <a:lstStyle/>
          <a:p>
            <a:r>
              <a:rPr lang="en-US" sz="2000"/>
              <a:t>Delivers Sustained Efficacy</a:t>
            </a:r>
          </a:p>
        </p:txBody>
      </p:sp>
      <p:sp>
        <p:nvSpPr>
          <p:cNvPr id="6" name="TextBox 5">
            <a:extLst>
              <a:ext uri="{FF2B5EF4-FFF2-40B4-BE49-F238E27FC236}">
                <a16:creationId xmlns:a16="http://schemas.microsoft.com/office/drawing/2014/main" id="{E69AF036-A3D4-3F66-1CFA-63910058CBF6}"/>
              </a:ext>
            </a:extLst>
          </p:cNvPr>
          <p:cNvSpPr txBox="1"/>
          <p:nvPr/>
        </p:nvSpPr>
        <p:spPr>
          <a:xfrm>
            <a:off x="5918963" y="5442776"/>
            <a:ext cx="3759362" cy="235898"/>
          </a:xfrm>
          <a:prstGeom prst="rect">
            <a:avLst/>
          </a:prstGeom>
          <a:noFill/>
        </p:spPr>
        <p:txBody>
          <a:bodyPr wrap="none" rtlCol="0">
            <a:spAutoFit/>
          </a:bodyPr>
          <a:lstStyle/>
          <a:p>
            <a:pPr defTabSz="914377"/>
            <a:r>
              <a:rPr lang="en-US" sz="933">
                <a:solidFill>
                  <a:srgbClr val="6F7272"/>
                </a:solidFill>
                <a:latin typeface="+mj-lt"/>
              </a:rPr>
              <a:t>*Reduction from baseline at 12 months on the same or fewer medications.</a:t>
            </a:r>
          </a:p>
        </p:txBody>
      </p:sp>
      <p:sp>
        <p:nvSpPr>
          <p:cNvPr id="7" name="Content Placeholder 3">
            <a:extLst>
              <a:ext uri="{FF2B5EF4-FFF2-40B4-BE49-F238E27FC236}">
                <a16:creationId xmlns:a16="http://schemas.microsoft.com/office/drawing/2014/main" id="{20F91A7D-E347-E09D-6112-C16AE35D9BAE}"/>
              </a:ext>
            </a:extLst>
          </p:cNvPr>
          <p:cNvSpPr txBox="1">
            <a:spLocks/>
          </p:cNvSpPr>
          <p:nvPr/>
        </p:nvSpPr>
        <p:spPr>
          <a:xfrm>
            <a:off x="1350333" y="4800393"/>
            <a:ext cx="6370503" cy="37622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1600" b="0" i="0" u="none" strike="noStrike" kern="1200" baseline="0" smtClean="0">
                <a:solidFill>
                  <a:srgbClr val="58595B"/>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Clr>
                <a:srgbClr val="008896"/>
              </a:buClr>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3pPr>
            <a:lvl4pPr marL="1371600" indent="-228600" algn="l" defTabSz="914400" rtl="0" eaLnBrk="1" latinLnBrk="0" hangingPunct="1">
              <a:spcBef>
                <a:spcPct val="20000"/>
              </a:spcBef>
              <a:buClr>
                <a:srgbClr val="008896"/>
              </a:buClr>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4pPr>
            <a:lvl5pPr marL="1828800" indent="-228600" algn="l" defTabSz="914400" rtl="0" eaLnBrk="1" latinLnBrk="0" hangingPunct="1">
              <a:spcBef>
                <a:spcPct val="20000"/>
              </a:spcBef>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685800"/>
            <a:r>
              <a:rPr lang="en-US" sz="500">
                <a:solidFill>
                  <a:schemeClr val="bg2"/>
                </a:solidFill>
                <a:latin typeface="+mj-lt"/>
              </a:rPr>
              <a:t>1. Sarkisian SR Jr, Grover DS, Gallardo M, Brubaker JW, </a:t>
            </a:r>
            <a:r>
              <a:rPr lang="en-US" sz="500" err="1">
                <a:solidFill>
                  <a:schemeClr val="bg2"/>
                </a:solidFill>
                <a:latin typeface="+mj-lt"/>
              </a:rPr>
              <a:t>Giamporcaro</a:t>
            </a:r>
            <a:r>
              <a:rPr lang="en-US" sz="500">
                <a:solidFill>
                  <a:schemeClr val="bg2"/>
                </a:solidFill>
                <a:latin typeface="+mj-lt"/>
              </a:rPr>
              <a:t> JE, Hornbeak DM, Katz LJ, </a:t>
            </a:r>
            <a:r>
              <a:rPr lang="en-US" sz="500" err="1">
                <a:solidFill>
                  <a:schemeClr val="bg2"/>
                </a:solidFill>
                <a:latin typeface="+mj-lt"/>
              </a:rPr>
              <a:t>Navratil</a:t>
            </a:r>
            <a:r>
              <a:rPr lang="en-US" sz="500">
                <a:solidFill>
                  <a:schemeClr val="bg2"/>
                </a:solidFill>
                <a:latin typeface="+mj-lt"/>
              </a:rPr>
              <a:t> T; </a:t>
            </a:r>
            <a:r>
              <a:rPr lang="en-US" sz="500" err="1">
                <a:solidFill>
                  <a:schemeClr val="bg2"/>
                </a:solidFill>
                <a:latin typeface="+mj-lt"/>
              </a:rPr>
              <a:t>iStent</a:t>
            </a:r>
            <a:r>
              <a:rPr lang="en-US" sz="500">
                <a:solidFill>
                  <a:schemeClr val="bg2"/>
                </a:solidFill>
                <a:latin typeface="+mj-lt"/>
              </a:rPr>
              <a:t> infinite® Study Group. Effectiveness and Safety of </a:t>
            </a:r>
            <a:r>
              <a:rPr lang="en-US" sz="500" err="1">
                <a:solidFill>
                  <a:schemeClr val="bg2"/>
                </a:solidFill>
                <a:latin typeface="+mj-lt"/>
              </a:rPr>
              <a:t>iStent</a:t>
            </a:r>
            <a:r>
              <a:rPr lang="en-US" sz="500">
                <a:solidFill>
                  <a:schemeClr val="bg2"/>
                </a:solidFill>
                <a:latin typeface="+mj-lt"/>
              </a:rPr>
              <a:t> infinite Trabecular Micro-Bypass For Uncontrolled Glaucoma. J Glaucoma. 2022 Oct 20. </a:t>
            </a:r>
            <a:r>
              <a:rPr lang="en-US" sz="500" err="1">
                <a:solidFill>
                  <a:schemeClr val="bg2"/>
                </a:solidFill>
                <a:latin typeface="+mj-lt"/>
              </a:rPr>
              <a:t>doi</a:t>
            </a:r>
            <a:r>
              <a:rPr lang="en-US" sz="500">
                <a:solidFill>
                  <a:schemeClr val="bg2"/>
                </a:solidFill>
                <a:latin typeface="+mj-lt"/>
              </a:rPr>
              <a:t>: 10.1097/IJG.0000000000002141. </a:t>
            </a:r>
            <a:r>
              <a:rPr lang="en-US" sz="500" err="1">
                <a:solidFill>
                  <a:schemeClr val="bg2"/>
                </a:solidFill>
                <a:latin typeface="+mj-lt"/>
              </a:rPr>
              <a:t>Epub</a:t>
            </a:r>
            <a:r>
              <a:rPr lang="en-US" sz="500">
                <a:solidFill>
                  <a:schemeClr val="bg2"/>
                </a:solidFill>
                <a:latin typeface="+mj-lt"/>
              </a:rPr>
              <a:t> ahead of print. PMID: 36260288.. </a:t>
            </a:r>
            <a:br>
              <a:rPr lang="en-US" sz="500">
                <a:solidFill>
                  <a:schemeClr val="bg2"/>
                </a:solidFill>
                <a:latin typeface="+mj-lt"/>
              </a:rPr>
            </a:br>
            <a:r>
              <a:rPr lang="en-US" sz="500">
                <a:solidFill>
                  <a:schemeClr val="bg2"/>
                </a:solidFill>
                <a:latin typeface="+mj-lt"/>
              </a:rPr>
              <a:t>2. </a:t>
            </a:r>
            <a:r>
              <a:rPr lang="en-US" sz="500" err="1">
                <a:solidFill>
                  <a:schemeClr val="bg2"/>
                </a:solidFill>
                <a:latin typeface="+mj-lt"/>
              </a:rPr>
              <a:t>iStent</a:t>
            </a:r>
            <a:r>
              <a:rPr lang="en-US" sz="500">
                <a:solidFill>
                  <a:schemeClr val="bg2"/>
                </a:solidFill>
                <a:latin typeface="+mj-lt"/>
              </a:rPr>
              <a:t> infinite. Instructions for use. Glaukos Corporation; 2022.</a:t>
            </a:r>
          </a:p>
        </p:txBody>
      </p:sp>
      <p:sp>
        <p:nvSpPr>
          <p:cNvPr id="9" name="TextBox 8">
            <a:extLst>
              <a:ext uri="{FF2B5EF4-FFF2-40B4-BE49-F238E27FC236}">
                <a16:creationId xmlns:a16="http://schemas.microsoft.com/office/drawing/2014/main" id="{FF44B385-FEC8-E697-37F1-7B0BC2E8866F}"/>
              </a:ext>
            </a:extLst>
          </p:cNvPr>
          <p:cNvSpPr txBox="1"/>
          <p:nvPr/>
        </p:nvSpPr>
        <p:spPr>
          <a:xfrm>
            <a:off x="1815005" y="2762606"/>
            <a:ext cx="3172901" cy="923330"/>
          </a:xfrm>
          <a:prstGeom prst="rect">
            <a:avLst/>
          </a:prstGeom>
          <a:noFill/>
        </p:spPr>
        <p:txBody>
          <a:bodyPr wrap="square" rtlCol="0">
            <a:spAutoFit/>
          </a:bodyPr>
          <a:lstStyle/>
          <a:p>
            <a:pPr defTabSz="685800"/>
            <a:r>
              <a:rPr lang="en-US" sz="1350">
                <a:solidFill>
                  <a:srgbClr val="01B3B1"/>
                </a:solidFill>
                <a:latin typeface="+mj-lt"/>
              </a:rPr>
              <a:t>mean diurnal IOP in patients who did not have an IOP-related SSI (n=57), corresponding to a </a:t>
            </a:r>
            <a:r>
              <a:rPr lang="en-US" sz="1350" b="1">
                <a:solidFill>
                  <a:srgbClr val="01B3B1"/>
                </a:solidFill>
                <a:latin typeface="+mj-lt"/>
              </a:rPr>
              <a:t>mean reduction </a:t>
            </a:r>
            <a:br>
              <a:rPr lang="en-US" sz="1350" b="1">
                <a:solidFill>
                  <a:srgbClr val="01B3B1"/>
                </a:solidFill>
                <a:latin typeface="+mj-lt"/>
              </a:rPr>
            </a:br>
            <a:r>
              <a:rPr lang="en-US" sz="1350" b="1">
                <a:solidFill>
                  <a:srgbClr val="01B3B1"/>
                </a:solidFill>
                <a:latin typeface="+mj-lt"/>
              </a:rPr>
              <a:t>of 6.5 mmHg (27.7%)</a:t>
            </a:r>
            <a:r>
              <a:rPr lang="en-US" sz="1350">
                <a:solidFill>
                  <a:srgbClr val="01B3B1"/>
                </a:solidFill>
                <a:latin typeface="+mj-lt"/>
              </a:rPr>
              <a:t>.</a:t>
            </a:r>
            <a:r>
              <a:rPr lang="en-US" sz="1350" baseline="30000">
                <a:solidFill>
                  <a:srgbClr val="01B3B1"/>
                </a:solidFill>
                <a:latin typeface="+mj-lt"/>
              </a:rPr>
              <a:t>2</a:t>
            </a:r>
            <a:r>
              <a:rPr lang="en-US" sz="1350" b="1">
                <a:solidFill>
                  <a:srgbClr val="01B3B1"/>
                </a:solidFill>
                <a:latin typeface="+mj-lt"/>
              </a:rPr>
              <a:t> </a:t>
            </a:r>
          </a:p>
        </p:txBody>
      </p:sp>
      <p:sp>
        <p:nvSpPr>
          <p:cNvPr id="10" name="TextBox 9">
            <a:extLst>
              <a:ext uri="{FF2B5EF4-FFF2-40B4-BE49-F238E27FC236}">
                <a16:creationId xmlns:a16="http://schemas.microsoft.com/office/drawing/2014/main" id="{A377AE70-D626-8E79-D461-6468617DBA1D}"/>
              </a:ext>
            </a:extLst>
          </p:cNvPr>
          <p:cNvSpPr txBox="1"/>
          <p:nvPr/>
        </p:nvSpPr>
        <p:spPr>
          <a:xfrm>
            <a:off x="550716" y="2915565"/>
            <a:ext cx="1143262" cy="700063"/>
          </a:xfrm>
          <a:prstGeom prst="rect">
            <a:avLst/>
          </a:prstGeom>
          <a:noFill/>
        </p:spPr>
        <p:txBody>
          <a:bodyPr wrap="none" lIns="91440" tIns="45720" rIns="91440" bIns="45720" rtlCol="0" anchor="t">
            <a:spAutoFit/>
          </a:bodyPr>
          <a:lstStyle/>
          <a:p>
            <a:pPr defTabSz="685800">
              <a:lnSpc>
                <a:spcPct val="63995"/>
              </a:lnSpc>
            </a:pPr>
            <a:r>
              <a:rPr lang="en-US" sz="3300" b="1">
                <a:gradFill>
                  <a:gsLst>
                    <a:gs pos="2000">
                      <a:srgbClr val="672993"/>
                    </a:gs>
                    <a:gs pos="100000">
                      <a:srgbClr val="22AFAB"/>
                    </a:gs>
                  </a:gsLst>
                  <a:lin ang="0" scaled="1"/>
                </a:gradFill>
                <a:latin typeface="+mj-lt"/>
              </a:rPr>
              <a:t>16.9</a:t>
            </a:r>
            <a:endParaRPr lang="en-US"/>
          </a:p>
          <a:p>
            <a:pPr defTabSz="685800">
              <a:lnSpc>
                <a:spcPct val="49342"/>
              </a:lnSpc>
              <a:spcBef>
                <a:spcPts val="600"/>
              </a:spcBef>
            </a:pPr>
            <a:r>
              <a:rPr lang="en-US" sz="2400" b="1">
                <a:gradFill>
                  <a:gsLst>
                    <a:gs pos="2000">
                      <a:srgbClr val="672993"/>
                    </a:gs>
                    <a:gs pos="100000">
                      <a:srgbClr val="22AFAB"/>
                    </a:gs>
                  </a:gsLst>
                  <a:lin ang="0" scaled="1"/>
                </a:gradFill>
                <a:latin typeface="+mj-lt"/>
              </a:rPr>
              <a:t>mmHg</a:t>
            </a:r>
            <a:endParaRPr lang="en-US" sz="2400" b="1">
              <a:gradFill>
                <a:gsLst>
                  <a:gs pos="2000">
                    <a:srgbClr val="672993"/>
                  </a:gs>
                  <a:gs pos="100000">
                    <a:srgbClr val="22AFAB"/>
                  </a:gs>
                </a:gsLst>
                <a:lin ang="0" scaled="1"/>
              </a:gradFill>
              <a:latin typeface="+mj-lt"/>
              <a:cs typeface="Arial" panose="020B0604020202020204"/>
            </a:endParaRPr>
          </a:p>
        </p:txBody>
      </p:sp>
      <p:sp>
        <p:nvSpPr>
          <p:cNvPr id="11" name="TextBox 10">
            <a:extLst>
              <a:ext uri="{FF2B5EF4-FFF2-40B4-BE49-F238E27FC236}">
                <a16:creationId xmlns:a16="http://schemas.microsoft.com/office/drawing/2014/main" id="{16FEC222-9899-DD96-D03A-790F0152A8FF}"/>
              </a:ext>
            </a:extLst>
          </p:cNvPr>
          <p:cNvSpPr txBox="1"/>
          <p:nvPr/>
        </p:nvSpPr>
        <p:spPr>
          <a:xfrm>
            <a:off x="1826947" y="1878587"/>
            <a:ext cx="3344105" cy="715581"/>
          </a:xfrm>
          <a:prstGeom prst="rect">
            <a:avLst/>
          </a:prstGeom>
          <a:noFill/>
        </p:spPr>
        <p:txBody>
          <a:bodyPr wrap="square" rtlCol="0">
            <a:spAutoFit/>
          </a:bodyPr>
          <a:lstStyle/>
          <a:p>
            <a:pPr defTabSz="685800"/>
            <a:r>
              <a:rPr lang="en-US" sz="1350">
                <a:solidFill>
                  <a:srgbClr val="01B3B1"/>
                </a:solidFill>
                <a:latin typeface="+mj-lt"/>
              </a:rPr>
              <a:t>of subjects in the </a:t>
            </a:r>
            <a:r>
              <a:rPr lang="en-US" sz="1350" b="1">
                <a:solidFill>
                  <a:srgbClr val="01B3B1"/>
                </a:solidFill>
                <a:latin typeface="+mj-lt"/>
              </a:rPr>
              <a:t>failed prior </a:t>
            </a:r>
            <a:br>
              <a:rPr lang="en-US" sz="1350" b="1">
                <a:solidFill>
                  <a:srgbClr val="01B3B1"/>
                </a:solidFill>
                <a:latin typeface="+mj-lt"/>
              </a:rPr>
            </a:br>
            <a:r>
              <a:rPr lang="en-US" sz="1350" b="1">
                <a:solidFill>
                  <a:srgbClr val="01B3B1"/>
                </a:solidFill>
                <a:latin typeface="+mj-lt"/>
              </a:rPr>
              <a:t>surgery group reduced or maintained medication burden </a:t>
            </a:r>
            <a:r>
              <a:rPr lang="en-US" sz="1350">
                <a:solidFill>
                  <a:srgbClr val="01B3B1"/>
                </a:solidFill>
                <a:latin typeface="+mj-lt"/>
              </a:rPr>
              <a:t>at 12 months.</a:t>
            </a:r>
            <a:r>
              <a:rPr lang="en-US" sz="1350" baseline="30000">
                <a:solidFill>
                  <a:srgbClr val="01B3B1"/>
                </a:solidFill>
                <a:latin typeface="+mj-lt"/>
              </a:rPr>
              <a:t>1</a:t>
            </a:r>
            <a:r>
              <a:rPr lang="en-US" sz="1350">
                <a:solidFill>
                  <a:srgbClr val="01B3B1"/>
                </a:solidFill>
                <a:latin typeface="+mj-lt"/>
              </a:rPr>
              <a:t> </a:t>
            </a:r>
          </a:p>
        </p:txBody>
      </p:sp>
      <p:sp>
        <p:nvSpPr>
          <p:cNvPr id="12" name="TextBox 11">
            <a:extLst>
              <a:ext uri="{FF2B5EF4-FFF2-40B4-BE49-F238E27FC236}">
                <a16:creationId xmlns:a16="http://schemas.microsoft.com/office/drawing/2014/main" id="{350CD75E-5234-B81F-B756-D4C80EB1A389}"/>
              </a:ext>
            </a:extLst>
          </p:cNvPr>
          <p:cNvSpPr txBox="1"/>
          <p:nvPr/>
        </p:nvSpPr>
        <p:spPr>
          <a:xfrm>
            <a:off x="429689" y="1863819"/>
            <a:ext cx="1385316" cy="600164"/>
          </a:xfrm>
          <a:prstGeom prst="rect">
            <a:avLst/>
          </a:prstGeom>
          <a:noFill/>
        </p:spPr>
        <p:txBody>
          <a:bodyPr wrap="none" rtlCol="0">
            <a:spAutoFit/>
          </a:bodyPr>
          <a:lstStyle/>
          <a:p>
            <a:pPr defTabSz="685800"/>
            <a:r>
              <a:rPr lang="en-US" sz="3300" b="1">
                <a:gradFill>
                  <a:gsLst>
                    <a:gs pos="2000">
                      <a:srgbClr val="672993"/>
                    </a:gs>
                    <a:gs pos="100000">
                      <a:srgbClr val="22AFAB"/>
                    </a:gs>
                  </a:gsLst>
                  <a:lin ang="0" scaled="1"/>
                </a:gradFill>
                <a:latin typeface="+mj-lt"/>
              </a:rPr>
              <a:t>91.7%</a:t>
            </a:r>
          </a:p>
        </p:txBody>
      </p:sp>
      <p:sp>
        <p:nvSpPr>
          <p:cNvPr id="13" name="TextBox 12">
            <a:extLst>
              <a:ext uri="{FF2B5EF4-FFF2-40B4-BE49-F238E27FC236}">
                <a16:creationId xmlns:a16="http://schemas.microsoft.com/office/drawing/2014/main" id="{E33CCF79-C6D7-D672-87F5-1E8AD8CAEC1D}"/>
              </a:ext>
            </a:extLst>
          </p:cNvPr>
          <p:cNvSpPr txBox="1"/>
          <p:nvPr/>
        </p:nvSpPr>
        <p:spPr>
          <a:xfrm>
            <a:off x="429689" y="961734"/>
            <a:ext cx="4794089" cy="715581"/>
          </a:xfrm>
          <a:prstGeom prst="rect">
            <a:avLst/>
          </a:prstGeom>
          <a:noFill/>
        </p:spPr>
        <p:txBody>
          <a:bodyPr wrap="square" rtlCol="0">
            <a:spAutoFit/>
          </a:bodyPr>
          <a:lstStyle/>
          <a:p>
            <a:pPr defTabSz="685800"/>
            <a:r>
              <a:rPr lang="en-US" sz="1350" b="1">
                <a:solidFill>
                  <a:srgbClr val="64228F"/>
                </a:solidFill>
                <a:latin typeface="+mj-lt"/>
              </a:rPr>
              <a:t>Despite this tough-to-treat population</a:t>
            </a:r>
            <a:r>
              <a:rPr lang="en-US" sz="1350">
                <a:solidFill>
                  <a:srgbClr val="211D1E"/>
                </a:solidFill>
                <a:latin typeface="+mj-lt"/>
              </a:rPr>
              <a:t>, </a:t>
            </a:r>
            <a:r>
              <a:rPr lang="en-US" sz="1350" err="1">
                <a:solidFill>
                  <a:srgbClr val="211D1E"/>
                </a:solidFill>
                <a:latin typeface="+mj-lt"/>
              </a:rPr>
              <a:t>iStent</a:t>
            </a:r>
            <a:r>
              <a:rPr lang="en-US" sz="1350">
                <a:solidFill>
                  <a:srgbClr val="211D1E"/>
                </a:solidFill>
                <a:latin typeface="+mj-lt"/>
              </a:rPr>
              <a:t> infinite</a:t>
            </a:r>
            <a:r>
              <a:rPr lang="en-US" sz="1350" baseline="30000">
                <a:solidFill>
                  <a:srgbClr val="211D1E"/>
                </a:solidFill>
                <a:latin typeface="+mj-lt"/>
              </a:rPr>
              <a:t>®</a:t>
            </a:r>
            <a:r>
              <a:rPr lang="en-US" sz="1350">
                <a:solidFill>
                  <a:srgbClr val="211D1E"/>
                </a:solidFill>
                <a:latin typeface="+mj-lt"/>
              </a:rPr>
              <a:t> delivered exceptional results demonstrating sustained efficacy throughout the course of the study.</a:t>
            </a:r>
            <a:r>
              <a:rPr lang="en-US" sz="1350" baseline="30000">
                <a:solidFill>
                  <a:srgbClr val="211D1E"/>
                </a:solidFill>
                <a:latin typeface="+mj-lt"/>
              </a:rPr>
              <a:t>1</a:t>
            </a:r>
            <a:r>
              <a:rPr lang="en-US" sz="1350">
                <a:solidFill>
                  <a:srgbClr val="211D1E"/>
                </a:solidFill>
                <a:latin typeface="+mj-lt"/>
              </a:rPr>
              <a:t> </a:t>
            </a:r>
          </a:p>
        </p:txBody>
      </p:sp>
      <p:sp>
        <p:nvSpPr>
          <p:cNvPr id="14" name="TextBox 13">
            <a:extLst>
              <a:ext uri="{FF2B5EF4-FFF2-40B4-BE49-F238E27FC236}">
                <a16:creationId xmlns:a16="http://schemas.microsoft.com/office/drawing/2014/main" id="{74B36E61-37BE-0343-15B5-D5D098D9F38A}"/>
              </a:ext>
            </a:extLst>
          </p:cNvPr>
          <p:cNvSpPr txBox="1"/>
          <p:nvPr/>
        </p:nvSpPr>
        <p:spPr>
          <a:xfrm>
            <a:off x="5402535" y="4334181"/>
            <a:ext cx="3134191" cy="200055"/>
          </a:xfrm>
          <a:prstGeom prst="rect">
            <a:avLst/>
          </a:prstGeom>
          <a:noFill/>
        </p:spPr>
        <p:txBody>
          <a:bodyPr wrap="none" rtlCol="0">
            <a:spAutoFit/>
          </a:bodyPr>
          <a:lstStyle/>
          <a:p>
            <a:pPr defTabSz="685800"/>
            <a:r>
              <a:rPr lang="en-US" sz="700">
                <a:solidFill>
                  <a:srgbClr val="6F7272"/>
                </a:solidFill>
                <a:latin typeface="+mj-lt"/>
              </a:rPr>
              <a:t>*Reduction from baseline at 12 months on the same or fewer medications.</a:t>
            </a:r>
          </a:p>
        </p:txBody>
      </p:sp>
      <p:pic>
        <p:nvPicPr>
          <p:cNvPr id="15" name="Picture 14">
            <a:extLst>
              <a:ext uri="{FF2B5EF4-FFF2-40B4-BE49-F238E27FC236}">
                <a16:creationId xmlns:a16="http://schemas.microsoft.com/office/drawing/2014/main" id="{4A8C62E0-37CB-15F1-80CA-C6160A390F2E}"/>
              </a:ext>
            </a:extLst>
          </p:cNvPr>
          <p:cNvPicPr>
            <a:picLocks noChangeAspect="1"/>
          </p:cNvPicPr>
          <p:nvPr/>
        </p:nvPicPr>
        <p:blipFill rotWithShape="1">
          <a:blip r:embed="rId2"/>
          <a:srcRect l="-10094" t="-1213" r="-10825" b="-1941"/>
          <a:stretch/>
        </p:blipFill>
        <p:spPr>
          <a:xfrm>
            <a:off x="4965539" y="933473"/>
            <a:ext cx="4491681" cy="3351097"/>
          </a:xfrm>
          <a:prstGeom prst="rect">
            <a:avLst/>
          </a:prstGeom>
        </p:spPr>
      </p:pic>
    </p:spTree>
    <p:extLst>
      <p:ext uri="{BB962C8B-B14F-4D97-AF65-F5344CB8AC3E}">
        <p14:creationId xmlns:p14="http://schemas.microsoft.com/office/powerpoint/2010/main" val="3725731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4E9A-1822-5B11-C6EA-D0EEF83BFD97}"/>
              </a:ext>
            </a:extLst>
          </p:cNvPr>
          <p:cNvSpPr>
            <a:spLocks noGrp="1"/>
          </p:cNvSpPr>
          <p:nvPr>
            <p:ph type="title"/>
          </p:nvPr>
        </p:nvSpPr>
        <p:spPr>
          <a:xfrm>
            <a:off x="2015286" y="1306113"/>
            <a:ext cx="5113427" cy="2531273"/>
          </a:xfrm>
        </p:spPr>
        <p:txBody>
          <a:bodyPr/>
          <a:lstStyle/>
          <a:p>
            <a:pPr algn="ctr"/>
            <a:r>
              <a:rPr lang="en-US" sz="4000" b="1"/>
              <a:t>Adopting an Interventional Glaucoma Mindset in Your Practice</a:t>
            </a:r>
          </a:p>
        </p:txBody>
      </p:sp>
    </p:spTree>
    <p:extLst>
      <p:ext uri="{BB962C8B-B14F-4D97-AF65-F5344CB8AC3E}">
        <p14:creationId xmlns:p14="http://schemas.microsoft.com/office/powerpoint/2010/main" val="2549538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a:xfrm>
            <a:off x="439271" y="254363"/>
            <a:ext cx="9514354" cy="415636"/>
          </a:xfrm>
        </p:spPr>
        <p:txBody>
          <a:bodyPr/>
          <a:lstStyle/>
          <a:p>
            <a:r>
              <a:rPr lang="en-US" sz="2200"/>
              <a:t>How Can You Help?</a:t>
            </a:r>
          </a:p>
        </p:txBody>
      </p:sp>
      <p:sp>
        <p:nvSpPr>
          <p:cNvPr id="3" name="Content Placeholder 2">
            <a:extLst>
              <a:ext uri="{FF2B5EF4-FFF2-40B4-BE49-F238E27FC236}">
                <a16:creationId xmlns:a16="http://schemas.microsoft.com/office/drawing/2014/main" id="{889EB097-5E29-B04E-413F-AF64637FA9F5}"/>
              </a:ext>
            </a:extLst>
          </p:cNvPr>
          <p:cNvSpPr>
            <a:spLocks noGrp="1"/>
          </p:cNvSpPr>
          <p:nvPr>
            <p:ph sz="quarter" idx="10"/>
          </p:nvPr>
        </p:nvSpPr>
        <p:spPr>
          <a:xfrm>
            <a:off x="1362075" y="1794914"/>
            <a:ext cx="6276975" cy="3429000"/>
          </a:xfrm>
        </p:spPr>
        <p:txBody>
          <a:bodyPr/>
          <a:lstStyle/>
          <a:p>
            <a:pPr algn="ctr"/>
            <a:r>
              <a:rPr lang="en-US" sz="2200" b="1" i="1">
                <a:solidFill>
                  <a:schemeClr val="accent6"/>
                </a:solidFill>
                <a:latin typeface="Arial" panose="020B0604020202020204" pitchFamily="34" charset="0"/>
                <a:cs typeface="Arial" panose="020B0604020202020204" pitchFamily="34" charset="0"/>
              </a:rPr>
              <a:t>Every practice is different, but there are a few ways you can help to support improving patient outcomes through the adoption of this new mindset</a:t>
            </a:r>
          </a:p>
          <a:p>
            <a:pPr algn="ctr"/>
            <a:endParaRPr lang="en-US" sz="2200">
              <a:solidFill>
                <a:schemeClr val="accent6"/>
              </a:solidFill>
            </a:endParaRPr>
          </a:p>
        </p:txBody>
      </p:sp>
    </p:spTree>
    <p:extLst>
      <p:ext uri="{BB962C8B-B14F-4D97-AF65-F5344CB8AC3E}">
        <p14:creationId xmlns:p14="http://schemas.microsoft.com/office/powerpoint/2010/main" val="4215573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9EB097-5E29-B04E-413F-AF64637FA9F5}"/>
              </a:ext>
            </a:extLst>
          </p:cNvPr>
          <p:cNvSpPr>
            <a:spLocks noGrp="1"/>
          </p:cNvSpPr>
          <p:nvPr>
            <p:ph sz="quarter" idx="10"/>
          </p:nvPr>
        </p:nvSpPr>
        <p:spPr/>
        <p:txBody>
          <a:bodyPr lIns="91440" tIns="45720" rIns="91440" bIns="45720" anchor="t"/>
          <a:lstStyle/>
          <a:p>
            <a:pPr marL="342900" indent="-342900">
              <a:lnSpc>
                <a:spcPct val="110000"/>
              </a:lnSpc>
              <a:spcBef>
                <a:spcPts val="0"/>
              </a:spcBef>
              <a:buFont typeface="+mj-lt"/>
              <a:buAutoNum type="arabicParenR"/>
            </a:pPr>
            <a:r>
              <a:rPr lang="en-US" sz="1200" b="1" dirty="0">
                <a:solidFill>
                  <a:schemeClr val="accent6"/>
                </a:solidFill>
              </a:rPr>
              <a:t>P</a:t>
            </a:r>
            <a:r>
              <a:rPr lang="en-US" sz="1200" b="1" dirty="0">
                <a:solidFill>
                  <a:schemeClr val="accent6"/>
                </a:solidFill>
                <a:latin typeface="Arial" panose="020B0604020202020204" pitchFamily="34" charset="0"/>
                <a:cs typeface="Arial" panose="020B0604020202020204" pitchFamily="34" charset="0"/>
              </a:rPr>
              <a:t>atient identification: Patients with current prescriptions for drops or patients with newly diagnosed glaucoma</a:t>
            </a:r>
          </a:p>
          <a:p>
            <a:pPr marL="800100" lvl="1" indent="-342900">
              <a:lnSpc>
                <a:spcPct val="110000"/>
              </a:lnSpc>
              <a:spcBef>
                <a:spcPts val="0"/>
              </a:spcBef>
              <a:buSzPct val="70000"/>
              <a:buFont typeface="+mj-lt"/>
              <a:buAutoNum type="alphaLcParenR"/>
            </a:pPr>
            <a:r>
              <a:rPr lang="en-US" sz="1200" b="1" dirty="0" err="1">
                <a:solidFill>
                  <a:schemeClr val="accent6"/>
                </a:solidFill>
                <a:latin typeface="Arial"/>
                <a:cs typeface="Arial"/>
              </a:rPr>
              <a:t>iDose</a:t>
            </a:r>
            <a:r>
              <a:rPr lang="en-US" sz="1200" b="1" baseline="30000" dirty="0">
                <a:solidFill>
                  <a:schemeClr val="accent6"/>
                </a:solidFill>
                <a:latin typeface="Arial"/>
                <a:cs typeface="Arial"/>
              </a:rPr>
              <a:t>®</a:t>
            </a:r>
            <a:r>
              <a:rPr lang="en-US" sz="1200" b="1" dirty="0">
                <a:solidFill>
                  <a:schemeClr val="accent6"/>
                </a:solidFill>
                <a:latin typeface="Arial"/>
                <a:cs typeface="Arial"/>
              </a:rPr>
              <a:t> TR candidates: </a:t>
            </a:r>
            <a:r>
              <a:rPr lang="en-US" sz="1200" dirty="0">
                <a:latin typeface="Arial"/>
                <a:cs typeface="Arial"/>
              </a:rPr>
              <a:t>Patients with open-angle glaucoma or ocular hypertension</a:t>
            </a:r>
          </a:p>
          <a:p>
            <a:pPr marL="1085850" lvl="2" indent="-171450">
              <a:lnSpc>
                <a:spcPct val="110000"/>
              </a:lnSpc>
              <a:buSzPct val="70000"/>
              <a:buFont typeface="Arial" panose="020B0604020202020204" pitchFamily="34" charset="0"/>
              <a:buChar char="•"/>
            </a:pPr>
            <a:r>
              <a:rPr lang="en-US" sz="1200" b="1" dirty="0">
                <a:latin typeface="Arial"/>
                <a:cs typeface="Arial"/>
              </a:rPr>
              <a:t>Additional consideration</a:t>
            </a:r>
            <a:r>
              <a:rPr lang="en-US" sz="1200" dirty="0">
                <a:latin typeface="Arial"/>
                <a:cs typeface="Arial"/>
              </a:rPr>
              <a:t>: </a:t>
            </a:r>
            <a:r>
              <a:rPr lang="en-US" sz="1200" dirty="0">
                <a:solidFill>
                  <a:srgbClr val="7F7F7F"/>
                </a:solidFill>
                <a:cs typeface="Arial"/>
              </a:rPr>
              <a:t>Patients with Medicare Part B and supplemental/secondary insurance</a:t>
            </a:r>
            <a:r>
              <a:rPr lang="en-US" sz="1200" dirty="0">
                <a:cs typeface="Arial"/>
              </a:rPr>
              <a:t>​</a:t>
            </a:r>
            <a:endParaRPr lang="en-US" sz="1200" dirty="0">
              <a:solidFill>
                <a:srgbClr val="7F7F7F"/>
              </a:solidFill>
              <a:cs typeface="Arial"/>
            </a:endParaRPr>
          </a:p>
          <a:p>
            <a:pPr marL="800100" lvl="1" indent="-342900">
              <a:lnSpc>
                <a:spcPct val="110000"/>
              </a:lnSpc>
              <a:spcAft>
                <a:spcPts val="1200"/>
              </a:spcAft>
              <a:buSzPct val="70000"/>
              <a:buFont typeface="+mj-lt"/>
              <a:buAutoNum type="alphaLcParenR"/>
            </a:pPr>
            <a:r>
              <a:rPr lang="en-US" sz="1200" b="1" dirty="0" err="1">
                <a:solidFill>
                  <a:schemeClr val="accent6"/>
                </a:solidFill>
                <a:latin typeface="Arial" panose="020B0604020202020204" pitchFamily="34" charset="0"/>
                <a:cs typeface="Arial" panose="020B0604020202020204" pitchFamily="34" charset="0"/>
              </a:rPr>
              <a:t>iStent</a:t>
            </a:r>
            <a:r>
              <a:rPr lang="en-US" sz="1200" b="1" dirty="0">
                <a:solidFill>
                  <a:schemeClr val="accent6"/>
                </a:solidFill>
                <a:latin typeface="Arial" panose="020B0604020202020204" pitchFamily="34" charset="0"/>
                <a:cs typeface="Arial" panose="020B0604020202020204" pitchFamily="34" charset="0"/>
              </a:rPr>
              <a:t> </a:t>
            </a:r>
            <a:r>
              <a:rPr lang="en-US" sz="1200" b="1" dirty="0">
                <a:solidFill>
                  <a:schemeClr val="accent6"/>
                </a:solidFill>
              </a:rPr>
              <a:t>i</a:t>
            </a:r>
            <a:r>
              <a:rPr lang="en-US" sz="1200" b="1" dirty="0">
                <a:solidFill>
                  <a:schemeClr val="accent6"/>
                </a:solidFill>
                <a:latin typeface="Arial" panose="020B0604020202020204" pitchFamily="34" charset="0"/>
                <a:cs typeface="Arial" panose="020B0604020202020204" pitchFamily="34" charset="0"/>
              </a:rPr>
              <a:t>nfinite</a:t>
            </a:r>
            <a:r>
              <a:rPr lang="en-US" sz="1200" b="1" baseline="30000" dirty="0">
                <a:solidFill>
                  <a:schemeClr val="accent6"/>
                </a:solidFill>
                <a:latin typeface="Arial" panose="020B0604020202020204" pitchFamily="34" charset="0"/>
                <a:cs typeface="Arial" panose="020B0604020202020204" pitchFamily="34" charset="0"/>
              </a:rPr>
              <a:t>®</a:t>
            </a:r>
            <a:r>
              <a:rPr lang="en-US" sz="1200" b="1" dirty="0">
                <a:solidFill>
                  <a:schemeClr val="accent6"/>
                </a:solidFill>
                <a:latin typeface="Arial" panose="020B0604020202020204" pitchFamily="34" charset="0"/>
                <a:cs typeface="Arial" panose="020B0604020202020204" pitchFamily="34" charset="0"/>
              </a:rPr>
              <a:t> candidates: </a:t>
            </a:r>
            <a:r>
              <a:rPr lang="en-US" sz="1200" dirty="0">
                <a:latin typeface="Arial" panose="020B0604020202020204" pitchFamily="34" charset="0"/>
                <a:cs typeface="Arial" panose="020B0604020202020204" pitchFamily="34" charset="0"/>
              </a:rPr>
              <a:t>Patients who have failed on previous medical and surgical treatments</a:t>
            </a:r>
            <a:endParaRPr lang="en-US" sz="1200" dirty="0"/>
          </a:p>
          <a:p>
            <a:pPr marL="342900" indent="-342900">
              <a:lnSpc>
                <a:spcPct val="110000"/>
              </a:lnSpc>
              <a:spcAft>
                <a:spcPts val="1200"/>
              </a:spcAft>
              <a:buFont typeface="+mj-lt"/>
              <a:buAutoNum type="arabicParenR"/>
            </a:pPr>
            <a:r>
              <a:rPr lang="en-US" sz="1200" b="1" dirty="0">
                <a:solidFill>
                  <a:schemeClr val="bg1"/>
                </a:solidFill>
                <a:latin typeface="Arial" panose="020B0604020202020204" pitchFamily="34" charset="0"/>
                <a:cs typeface="Arial" panose="020B0604020202020204" pitchFamily="34" charset="0"/>
              </a:rPr>
              <a:t>Understanding</a:t>
            </a:r>
            <a:r>
              <a:rPr lang="en-US" sz="1200" dirty="0">
                <a:latin typeface="Arial" panose="020B0604020202020204" pitchFamily="34" charset="0"/>
                <a:cs typeface="Arial" panose="020B0604020202020204" pitchFamily="34" charset="0"/>
              </a:rPr>
              <a:t> patients who may most benefit from procedural treatments and who meet the requirements of </a:t>
            </a:r>
            <a:r>
              <a:rPr lang="en-US" sz="1200" dirty="0" err="1">
                <a:latin typeface="Arial" panose="020B0604020202020204" pitchFamily="34" charset="0"/>
                <a:cs typeface="Arial" panose="020B0604020202020204" pitchFamily="34" charset="0"/>
              </a:rPr>
              <a:t>iDose</a:t>
            </a:r>
            <a:r>
              <a:rPr lang="en-US" sz="1200" dirty="0">
                <a:latin typeface="Arial" panose="020B0604020202020204" pitchFamily="34" charset="0"/>
                <a:cs typeface="Arial" panose="020B0604020202020204" pitchFamily="34" charset="0"/>
              </a:rPr>
              <a:t> TR and </a:t>
            </a:r>
            <a:r>
              <a:rPr lang="en-US" sz="1200" dirty="0" err="1">
                <a:latin typeface="Arial" panose="020B0604020202020204" pitchFamily="34" charset="0"/>
                <a:cs typeface="Arial" panose="020B0604020202020204" pitchFamily="34" charset="0"/>
              </a:rPr>
              <a:t>iStent</a:t>
            </a:r>
            <a:r>
              <a:rPr lang="en-US" sz="1200" dirty="0">
                <a:latin typeface="Arial" panose="020B0604020202020204" pitchFamily="34" charset="0"/>
                <a:cs typeface="Arial" panose="020B0604020202020204" pitchFamily="34" charset="0"/>
              </a:rPr>
              <a:t> infinite indications</a:t>
            </a:r>
            <a:endParaRPr lang="en-US" sz="1200" dirty="0">
              <a:solidFill>
                <a:schemeClr val="accent6"/>
              </a:solidFill>
              <a:latin typeface="Arial" panose="020B0604020202020204" pitchFamily="34" charset="0"/>
              <a:cs typeface="Arial" panose="020B0604020202020204" pitchFamily="34" charset="0"/>
            </a:endParaRPr>
          </a:p>
          <a:p>
            <a:pPr marL="342900" indent="-342900">
              <a:lnSpc>
                <a:spcPct val="110000"/>
              </a:lnSpc>
              <a:spcAft>
                <a:spcPts val="1200"/>
              </a:spcAft>
              <a:buFont typeface="+mj-lt"/>
              <a:buAutoNum type="arabicParenR"/>
            </a:pPr>
            <a:r>
              <a:rPr lang="en-US" sz="1200" b="1" dirty="0">
                <a:solidFill>
                  <a:schemeClr val="accent6"/>
                </a:solidFill>
                <a:latin typeface="Arial" panose="020B0604020202020204" pitchFamily="34" charset="0"/>
                <a:cs typeface="Arial" panose="020B0604020202020204" pitchFamily="34" charset="0"/>
              </a:rPr>
              <a:t>Driving urgency</a:t>
            </a:r>
            <a:r>
              <a:rPr lang="en-US" sz="1200" dirty="0">
                <a:solidFill>
                  <a:schemeClr val="accent6"/>
                </a:solidFill>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Proactively bringing potentially appropriate patients in for a discussion—no need to wait until their next scheduled appointment, which may be months away</a:t>
            </a:r>
            <a:r>
              <a:rPr lang="en-US" sz="1200" dirty="0"/>
              <a:t> and </a:t>
            </a:r>
            <a:r>
              <a:rPr lang="en-US" sz="1200" dirty="0">
                <a:latin typeface="Arial" panose="020B0604020202020204" pitchFamily="34" charset="0"/>
                <a:cs typeface="Arial" panose="020B0604020202020204" pitchFamily="34" charset="0"/>
              </a:rPr>
              <a:t>could compromise the potential benefits of treating now. Patients are looking for practices that offers interventional therapies and solutions</a:t>
            </a:r>
          </a:p>
          <a:p>
            <a:pPr marL="342900" indent="-342900">
              <a:lnSpc>
                <a:spcPct val="110000"/>
              </a:lnSpc>
              <a:spcAft>
                <a:spcPts val="1200"/>
              </a:spcAft>
              <a:buFont typeface="+mj-lt"/>
              <a:buAutoNum type="arabicParenR"/>
            </a:pPr>
            <a:r>
              <a:rPr lang="en-US" sz="1200" b="1" dirty="0">
                <a:solidFill>
                  <a:schemeClr val="accent6"/>
                </a:solidFill>
                <a:latin typeface="Arial" panose="020B0604020202020204" pitchFamily="34" charset="0"/>
                <a:cs typeface="Arial" panose="020B0604020202020204" pitchFamily="34" charset="0"/>
              </a:rPr>
              <a:t>Patient flagging: </a:t>
            </a:r>
            <a:r>
              <a:rPr lang="en-US" sz="1200" dirty="0">
                <a:latin typeface="Arial" panose="020B0604020202020204" pitchFamily="34" charset="0"/>
                <a:cs typeface="Arial" panose="020B0604020202020204" pitchFamily="34" charset="0"/>
              </a:rPr>
              <a:t>Ensuring your doctors are aware of visiting patients who may most benefit from procedural treatments as a reminder for them to initiate the conversation during their appointment</a:t>
            </a:r>
            <a:endParaRPr lang="en-US" sz="1200" dirty="0"/>
          </a:p>
          <a:p>
            <a:pPr marL="800100" lvl="1" indent="-342900">
              <a:lnSpc>
                <a:spcPct val="110000"/>
              </a:lnSpc>
              <a:spcAft>
                <a:spcPts val="1200"/>
              </a:spcAft>
              <a:buFont typeface="+mj-lt"/>
              <a:buAutoNum type="alphaLcParenR"/>
            </a:pPr>
            <a:r>
              <a:rPr lang="en-US" sz="1000" b="1" dirty="0">
                <a:solidFill>
                  <a:schemeClr val="accent6"/>
                </a:solidFill>
              </a:rPr>
              <a:t>Pull EMR lists of patients </a:t>
            </a:r>
            <a:r>
              <a:rPr lang="en-US" sz="1000" dirty="0"/>
              <a:t>who meet the above criteria and may be on the schedule that week</a:t>
            </a:r>
          </a:p>
          <a:p>
            <a:pPr>
              <a:spcAft>
                <a:spcPts val="1200"/>
              </a:spcAft>
            </a:pPr>
            <a:endParaRPr lang="en-US" sz="1400" dirty="0"/>
          </a:p>
        </p:txBody>
      </p:sp>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p:txBody>
          <a:bodyPr/>
          <a:lstStyle/>
          <a:p>
            <a:r>
              <a:rPr lang="en-US" sz="2200"/>
              <a:t>How You Can Help</a:t>
            </a:r>
          </a:p>
        </p:txBody>
      </p:sp>
      <p:sp>
        <p:nvSpPr>
          <p:cNvPr id="4" name="Content Placeholder 3">
            <a:extLst>
              <a:ext uri="{FF2B5EF4-FFF2-40B4-BE49-F238E27FC236}">
                <a16:creationId xmlns:a16="http://schemas.microsoft.com/office/drawing/2014/main" id="{150F53B2-E6B9-5BF6-CA8A-240E868D24DC}"/>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081242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p:txBody>
          <a:bodyPr/>
          <a:lstStyle/>
          <a:p>
            <a:r>
              <a:rPr lang="en-US" sz="2000"/>
              <a:t>Resources to Support Patient Education</a:t>
            </a:r>
          </a:p>
        </p:txBody>
      </p:sp>
      <p:sp>
        <p:nvSpPr>
          <p:cNvPr id="15" name="Content Placeholder 14">
            <a:extLst>
              <a:ext uri="{FF2B5EF4-FFF2-40B4-BE49-F238E27FC236}">
                <a16:creationId xmlns:a16="http://schemas.microsoft.com/office/drawing/2014/main" id="{5CA72013-FAC9-D164-61F9-7ABD5797E56F}"/>
              </a:ext>
            </a:extLst>
          </p:cNvPr>
          <p:cNvSpPr>
            <a:spLocks noGrp="1"/>
          </p:cNvSpPr>
          <p:nvPr>
            <p:ph sz="quarter" idx="11"/>
          </p:nvPr>
        </p:nvSpPr>
        <p:spPr/>
        <p:txBody>
          <a:bodyPr/>
          <a:lstStyle/>
          <a:p>
            <a:endParaRPr lang="en-US"/>
          </a:p>
        </p:txBody>
      </p:sp>
      <p:pic>
        <p:nvPicPr>
          <p:cNvPr id="4" name="Picture 3">
            <a:extLst>
              <a:ext uri="{FF2B5EF4-FFF2-40B4-BE49-F238E27FC236}">
                <a16:creationId xmlns:a16="http://schemas.microsoft.com/office/drawing/2014/main" id="{76BBCEA2-080D-C8AD-A8B9-3771F16318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7406" y="960869"/>
            <a:ext cx="2743200" cy="1538667"/>
          </a:xfrm>
          <a:prstGeom prst="rect">
            <a:avLst/>
          </a:prstGeom>
        </p:spPr>
      </p:pic>
      <p:pic>
        <p:nvPicPr>
          <p:cNvPr id="6" name="Picture 5" descr="A round white container with blue and white labels&#10;&#10;Description automatically generated">
            <a:extLst>
              <a:ext uri="{FF2B5EF4-FFF2-40B4-BE49-F238E27FC236}">
                <a16:creationId xmlns:a16="http://schemas.microsoft.com/office/drawing/2014/main" id="{3EECAB6F-919D-4F34-9905-DDD6F11244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0985" y="2782595"/>
            <a:ext cx="1828800" cy="1816701"/>
          </a:xfrm>
          <a:prstGeom prst="rect">
            <a:avLst/>
          </a:prstGeom>
        </p:spPr>
      </p:pic>
      <p:pic>
        <p:nvPicPr>
          <p:cNvPr id="5" name="Picture 4">
            <a:extLst>
              <a:ext uri="{FF2B5EF4-FFF2-40B4-BE49-F238E27FC236}">
                <a16:creationId xmlns:a16="http://schemas.microsoft.com/office/drawing/2014/main" id="{E769BE2B-5BD0-D03B-0AAE-490DE8CD35D2}"/>
              </a:ext>
            </a:extLst>
          </p:cNvPr>
          <p:cNvPicPr>
            <a:picLocks noChangeAspect="1"/>
          </p:cNvPicPr>
          <p:nvPr/>
        </p:nvPicPr>
        <p:blipFill>
          <a:blip r:embed="rId4"/>
          <a:stretch>
            <a:fillRect/>
          </a:stretch>
        </p:blipFill>
        <p:spPr>
          <a:xfrm>
            <a:off x="5170985" y="960869"/>
            <a:ext cx="1828800" cy="1408479"/>
          </a:xfrm>
          <a:prstGeom prst="rect">
            <a:avLst/>
          </a:prstGeom>
        </p:spPr>
      </p:pic>
      <p:pic>
        <p:nvPicPr>
          <p:cNvPr id="8" name="Picture 7">
            <a:extLst>
              <a:ext uri="{FF2B5EF4-FFF2-40B4-BE49-F238E27FC236}">
                <a16:creationId xmlns:a16="http://schemas.microsoft.com/office/drawing/2014/main" id="{0822AD18-AD11-E39C-734E-C38118E586F6}"/>
              </a:ext>
            </a:extLst>
          </p:cNvPr>
          <p:cNvPicPr>
            <a:picLocks noChangeAspect="1"/>
          </p:cNvPicPr>
          <p:nvPr/>
        </p:nvPicPr>
        <p:blipFill>
          <a:blip r:embed="rId5"/>
          <a:stretch>
            <a:fillRect/>
          </a:stretch>
        </p:blipFill>
        <p:spPr>
          <a:xfrm>
            <a:off x="3596219" y="960869"/>
            <a:ext cx="1371600" cy="2130155"/>
          </a:xfrm>
          <a:prstGeom prst="rect">
            <a:avLst/>
          </a:prstGeom>
        </p:spPr>
      </p:pic>
      <p:pic>
        <p:nvPicPr>
          <p:cNvPr id="10" name="Picture 9">
            <a:extLst>
              <a:ext uri="{FF2B5EF4-FFF2-40B4-BE49-F238E27FC236}">
                <a16:creationId xmlns:a16="http://schemas.microsoft.com/office/drawing/2014/main" id="{252C7959-6707-D032-B9BC-643EE47BACF6}"/>
              </a:ext>
            </a:extLst>
          </p:cNvPr>
          <p:cNvPicPr>
            <a:picLocks noChangeAspect="1"/>
          </p:cNvPicPr>
          <p:nvPr/>
        </p:nvPicPr>
        <p:blipFill>
          <a:blip r:embed="rId6"/>
          <a:stretch>
            <a:fillRect/>
          </a:stretch>
        </p:blipFill>
        <p:spPr>
          <a:xfrm>
            <a:off x="557406" y="2806590"/>
            <a:ext cx="2743200" cy="1463845"/>
          </a:xfrm>
          <a:prstGeom prst="rect">
            <a:avLst/>
          </a:prstGeom>
        </p:spPr>
      </p:pic>
      <p:pic>
        <p:nvPicPr>
          <p:cNvPr id="12" name="Picture 11">
            <a:extLst>
              <a:ext uri="{FF2B5EF4-FFF2-40B4-BE49-F238E27FC236}">
                <a16:creationId xmlns:a16="http://schemas.microsoft.com/office/drawing/2014/main" id="{D41E939F-08C5-B6E9-0E6D-E3A73339A66A}"/>
              </a:ext>
            </a:extLst>
          </p:cNvPr>
          <p:cNvPicPr>
            <a:picLocks noChangeAspect="1"/>
          </p:cNvPicPr>
          <p:nvPr/>
        </p:nvPicPr>
        <p:blipFill>
          <a:blip r:embed="rId7"/>
          <a:stretch>
            <a:fillRect/>
          </a:stretch>
        </p:blipFill>
        <p:spPr>
          <a:xfrm>
            <a:off x="7202951" y="1922357"/>
            <a:ext cx="1828800" cy="2676939"/>
          </a:xfrm>
          <a:prstGeom prst="rect">
            <a:avLst/>
          </a:prstGeom>
        </p:spPr>
      </p:pic>
      <p:sp>
        <p:nvSpPr>
          <p:cNvPr id="3" name="TextBox 2">
            <a:extLst>
              <a:ext uri="{FF2B5EF4-FFF2-40B4-BE49-F238E27FC236}">
                <a16:creationId xmlns:a16="http://schemas.microsoft.com/office/drawing/2014/main" id="{5E3B6CC6-F2FC-7D50-86DA-7C817AF1C89E}"/>
              </a:ext>
            </a:extLst>
          </p:cNvPr>
          <p:cNvSpPr txBox="1"/>
          <p:nvPr/>
        </p:nvSpPr>
        <p:spPr>
          <a:xfrm>
            <a:off x="557406" y="2499536"/>
            <a:ext cx="2743200" cy="215444"/>
          </a:xfrm>
          <a:prstGeom prst="rect">
            <a:avLst/>
          </a:prstGeom>
          <a:noFill/>
        </p:spPr>
        <p:txBody>
          <a:bodyPr wrap="square" rtlCol="0">
            <a:spAutoFit/>
          </a:bodyPr>
          <a:lstStyle/>
          <a:p>
            <a:r>
              <a:rPr lang="en-US" sz="800" b="1">
                <a:solidFill>
                  <a:schemeClr val="bg1"/>
                </a:solidFill>
                <a:latin typeface="+mj-lt"/>
                <a:ea typeface="+mj-ea"/>
                <a:cs typeface="Arial" panose="020B0604020202020204" pitchFamily="34" charset="0"/>
              </a:rPr>
              <a:t>In-office patient lunch &amp; learn deck</a:t>
            </a:r>
          </a:p>
        </p:txBody>
      </p:sp>
      <p:sp>
        <p:nvSpPr>
          <p:cNvPr id="7" name="TextBox 6">
            <a:extLst>
              <a:ext uri="{FF2B5EF4-FFF2-40B4-BE49-F238E27FC236}">
                <a16:creationId xmlns:a16="http://schemas.microsoft.com/office/drawing/2014/main" id="{42DE7AE6-4924-DEB8-3A3E-02CCC9CDA410}"/>
              </a:ext>
            </a:extLst>
          </p:cNvPr>
          <p:cNvSpPr txBox="1"/>
          <p:nvPr/>
        </p:nvSpPr>
        <p:spPr>
          <a:xfrm>
            <a:off x="557406" y="4284424"/>
            <a:ext cx="2743200" cy="215444"/>
          </a:xfrm>
          <a:prstGeom prst="rect">
            <a:avLst/>
          </a:prstGeom>
          <a:noFill/>
        </p:spPr>
        <p:txBody>
          <a:bodyPr wrap="square" rtlCol="0">
            <a:spAutoFit/>
          </a:bodyPr>
          <a:lstStyle/>
          <a:p>
            <a:r>
              <a:rPr lang="en-US" sz="800" b="1">
                <a:solidFill>
                  <a:schemeClr val="bg1"/>
                </a:solidFill>
                <a:latin typeface="+mj-lt"/>
                <a:ea typeface="+mj-ea"/>
                <a:cs typeface="Arial" panose="020B0604020202020204" pitchFamily="34" charset="0"/>
              </a:rPr>
              <a:t>iDoseTR.com patient website</a:t>
            </a:r>
          </a:p>
        </p:txBody>
      </p:sp>
      <p:sp>
        <p:nvSpPr>
          <p:cNvPr id="9" name="TextBox 8">
            <a:extLst>
              <a:ext uri="{FF2B5EF4-FFF2-40B4-BE49-F238E27FC236}">
                <a16:creationId xmlns:a16="http://schemas.microsoft.com/office/drawing/2014/main" id="{8819E188-CE89-8E49-8685-FBB141D67591}"/>
              </a:ext>
            </a:extLst>
          </p:cNvPr>
          <p:cNvSpPr txBox="1"/>
          <p:nvPr/>
        </p:nvSpPr>
        <p:spPr>
          <a:xfrm>
            <a:off x="3596219" y="3062289"/>
            <a:ext cx="1371600" cy="215444"/>
          </a:xfrm>
          <a:prstGeom prst="rect">
            <a:avLst/>
          </a:prstGeom>
          <a:noFill/>
        </p:spPr>
        <p:txBody>
          <a:bodyPr wrap="square" rtlCol="0">
            <a:spAutoFit/>
          </a:bodyPr>
          <a:lstStyle/>
          <a:p>
            <a:r>
              <a:rPr lang="en-US" sz="800" b="1">
                <a:solidFill>
                  <a:schemeClr val="bg1"/>
                </a:solidFill>
                <a:latin typeface="+mj-lt"/>
                <a:ea typeface="+mj-ea"/>
                <a:cs typeface="Arial" panose="020B0604020202020204" pitchFamily="34" charset="0"/>
              </a:rPr>
              <a:t>Patient brochure</a:t>
            </a:r>
          </a:p>
        </p:txBody>
      </p:sp>
      <p:sp>
        <p:nvSpPr>
          <p:cNvPr id="11" name="TextBox 10">
            <a:extLst>
              <a:ext uri="{FF2B5EF4-FFF2-40B4-BE49-F238E27FC236}">
                <a16:creationId xmlns:a16="http://schemas.microsoft.com/office/drawing/2014/main" id="{647355A4-30C1-4127-4A00-254FB7D1981E}"/>
              </a:ext>
            </a:extLst>
          </p:cNvPr>
          <p:cNvSpPr txBox="1"/>
          <p:nvPr/>
        </p:nvSpPr>
        <p:spPr>
          <a:xfrm>
            <a:off x="5170985" y="2329750"/>
            <a:ext cx="1371600" cy="215444"/>
          </a:xfrm>
          <a:prstGeom prst="rect">
            <a:avLst/>
          </a:prstGeom>
          <a:noFill/>
        </p:spPr>
        <p:txBody>
          <a:bodyPr wrap="square" rtlCol="0">
            <a:spAutoFit/>
          </a:bodyPr>
          <a:lstStyle/>
          <a:p>
            <a:r>
              <a:rPr lang="en-US" sz="800" b="1">
                <a:solidFill>
                  <a:schemeClr val="bg1"/>
                </a:solidFill>
                <a:latin typeface="+mj-lt"/>
                <a:ea typeface="+mj-ea"/>
                <a:cs typeface="Arial" panose="020B0604020202020204" pitchFamily="34" charset="0"/>
              </a:rPr>
              <a:t>Patient placemat</a:t>
            </a:r>
          </a:p>
        </p:txBody>
      </p:sp>
      <p:sp>
        <p:nvSpPr>
          <p:cNvPr id="13" name="TextBox 12">
            <a:extLst>
              <a:ext uri="{FF2B5EF4-FFF2-40B4-BE49-F238E27FC236}">
                <a16:creationId xmlns:a16="http://schemas.microsoft.com/office/drawing/2014/main" id="{335683A2-4D9D-A37C-3730-A71EE9B9D0F5}"/>
              </a:ext>
            </a:extLst>
          </p:cNvPr>
          <p:cNvSpPr txBox="1"/>
          <p:nvPr/>
        </p:nvSpPr>
        <p:spPr>
          <a:xfrm>
            <a:off x="5170984" y="4530645"/>
            <a:ext cx="3580109" cy="215444"/>
          </a:xfrm>
          <a:prstGeom prst="rect">
            <a:avLst/>
          </a:prstGeom>
          <a:noFill/>
        </p:spPr>
        <p:txBody>
          <a:bodyPr wrap="square" rtlCol="0">
            <a:spAutoFit/>
          </a:bodyPr>
          <a:lstStyle/>
          <a:p>
            <a:r>
              <a:rPr lang="en-US" sz="800" b="1">
                <a:solidFill>
                  <a:schemeClr val="bg1"/>
                </a:solidFill>
                <a:latin typeface="+mj-lt"/>
                <a:ea typeface="+mj-ea"/>
                <a:cs typeface="Arial" panose="020B0604020202020204" pitchFamily="34" charset="0"/>
              </a:rPr>
              <a:t>Patient launch box, including </a:t>
            </a:r>
            <a:r>
              <a:rPr lang="en-US" sz="800" b="1" err="1">
                <a:solidFill>
                  <a:schemeClr val="bg1"/>
                </a:solidFill>
                <a:latin typeface="+mj-lt"/>
                <a:ea typeface="+mj-ea"/>
                <a:cs typeface="Arial" panose="020B0604020202020204" pitchFamily="34" charset="0"/>
              </a:rPr>
              <a:t>iDose</a:t>
            </a:r>
            <a:r>
              <a:rPr lang="en-US" sz="800" b="1">
                <a:solidFill>
                  <a:schemeClr val="bg1"/>
                </a:solidFill>
                <a:latin typeface="+mj-lt"/>
                <a:ea typeface="+mj-ea"/>
                <a:cs typeface="Arial" panose="020B0604020202020204" pitchFamily="34" charset="0"/>
              </a:rPr>
              <a:t> TR hockey puck</a:t>
            </a:r>
          </a:p>
        </p:txBody>
      </p:sp>
    </p:spTree>
    <p:extLst>
      <p:ext uri="{BB962C8B-B14F-4D97-AF65-F5344CB8AC3E}">
        <p14:creationId xmlns:p14="http://schemas.microsoft.com/office/powerpoint/2010/main" val="2648186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p:txBody>
          <a:bodyPr/>
          <a:lstStyle/>
          <a:p>
            <a:r>
              <a:rPr lang="en-US" sz="2200"/>
              <a:t>How You Can Help Flag Patient Candidates</a:t>
            </a:r>
          </a:p>
        </p:txBody>
      </p:sp>
      <p:sp>
        <p:nvSpPr>
          <p:cNvPr id="7" name="Content Placeholder 6">
            <a:extLst>
              <a:ext uri="{FF2B5EF4-FFF2-40B4-BE49-F238E27FC236}">
                <a16:creationId xmlns:a16="http://schemas.microsoft.com/office/drawing/2014/main" id="{45F6DAFF-CFB3-FDD1-0C64-31E3172AD7C5}"/>
              </a:ext>
            </a:extLst>
          </p:cNvPr>
          <p:cNvSpPr>
            <a:spLocks noGrp="1"/>
          </p:cNvSpPr>
          <p:nvPr>
            <p:ph sz="quarter" idx="11"/>
          </p:nvPr>
        </p:nvSpPr>
        <p:spPr/>
        <p:txBody>
          <a:bodyPr/>
          <a:lstStyle/>
          <a:p>
            <a:endParaRPr lang="en-US"/>
          </a:p>
        </p:txBody>
      </p:sp>
      <p:sp>
        <p:nvSpPr>
          <p:cNvPr id="4" name="TextBox 3">
            <a:extLst>
              <a:ext uri="{FF2B5EF4-FFF2-40B4-BE49-F238E27FC236}">
                <a16:creationId xmlns:a16="http://schemas.microsoft.com/office/drawing/2014/main" id="{51365CE1-C3C1-B314-5325-10549CD4CD0B}"/>
              </a:ext>
            </a:extLst>
          </p:cNvPr>
          <p:cNvSpPr txBox="1"/>
          <p:nvPr/>
        </p:nvSpPr>
        <p:spPr>
          <a:xfrm>
            <a:off x="4777564" y="1417588"/>
            <a:ext cx="3510094" cy="2031325"/>
          </a:xfrm>
          <a:prstGeom prst="rect">
            <a:avLst/>
          </a:prstGeom>
          <a:noFill/>
        </p:spPr>
        <p:txBody>
          <a:bodyPr wrap="square" lIns="91440" tIns="45720" rIns="91440" bIns="45720" rtlCol="0" anchor="t">
            <a:spAutoFit/>
          </a:bodyPr>
          <a:lstStyle/>
          <a:p>
            <a:r>
              <a:rPr lang="en-US" b="1">
                <a:solidFill>
                  <a:schemeClr val="bg1"/>
                </a:solidFill>
              </a:rPr>
              <a:t>These sticky notes are a great tool that will enable you to support your doctors by reminding them of IG appropriate patients to initiate a conversation with during appointments</a:t>
            </a:r>
          </a:p>
        </p:txBody>
      </p:sp>
      <p:pic>
        <p:nvPicPr>
          <p:cNvPr id="6" name="Picture 5">
            <a:extLst>
              <a:ext uri="{FF2B5EF4-FFF2-40B4-BE49-F238E27FC236}">
                <a16:creationId xmlns:a16="http://schemas.microsoft.com/office/drawing/2014/main" id="{00C1D6E6-9F2C-D673-23C4-A6377EE790EF}"/>
              </a:ext>
            </a:extLst>
          </p:cNvPr>
          <p:cNvPicPr>
            <a:picLocks noChangeAspect="1"/>
          </p:cNvPicPr>
          <p:nvPr/>
        </p:nvPicPr>
        <p:blipFill>
          <a:blip r:embed="rId2"/>
          <a:stretch>
            <a:fillRect/>
          </a:stretch>
        </p:blipFill>
        <p:spPr>
          <a:xfrm>
            <a:off x="1039091" y="1157449"/>
            <a:ext cx="3052389" cy="2292656"/>
          </a:xfrm>
          <a:prstGeom prst="rect">
            <a:avLst/>
          </a:prstGeom>
          <a:ln>
            <a:solidFill>
              <a:schemeClr val="tx1"/>
            </a:solidFill>
          </a:ln>
        </p:spPr>
      </p:pic>
      <p:sp>
        <p:nvSpPr>
          <p:cNvPr id="3" name="TextBox 2">
            <a:extLst>
              <a:ext uri="{FF2B5EF4-FFF2-40B4-BE49-F238E27FC236}">
                <a16:creationId xmlns:a16="http://schemas.microsoft.com/office/drawing/2014/main" id="{6C41A459-1733-62AD-8D54-C3F75B477145}"/>
              </a:ext>
            </a:extLst>
          </p:cNvPr>
          <p:cNvSpPr txBox="1"/>
          <p:nvPr/>
        </p:nvSpPr>
        <p:spPr>
          <a:xfrm>
            <a:off x="1039091" y="3953740"/>
            <a:ext cx="7444006" cy="6860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buSzPct val="70000"/>
            </a:pPr>
            <a:r>
              <a:rPr lang="en-US" sz="1200" b="1" dirty="0" err="1">
                <a:solidFill>
                  <a:schemeClr val="accent6"/>
                </a:solidFill>
                <a:latin typeface="Arial"/>
                <a:cs typeface="Arial"/>
              </a:rPr>
              <a:t>iDose</a:t>
            </a:r>
            <a:r>
              <a:rPr lang="en-US" sz="1200" b="1" baseline="30000" dirty="0">
                <a:solidFill>
                  <a:schemeClr val="accent6"/>
                </a:solidFill>
                <a:latin typeface="Arial"/>
                <a:cs typeface="Arial"/>
              </a:rPr>
              <a:t>®</a:t>
            </a:r>
            <a:r>
              <a:rPr lang="en-US" sz="1200" b="1" dirty="0">
                <a:solidFill>
                  <a:schemeClr val="accent6"/>
                </a:solidFill>
                <a:latin typeface="Arial"/>
                <a:cs typeface="Arial"/>
              </a:rPr>
              <a:t> TR candidates: </a:t>
            </a:r>
            <a:r>
              <a:rPr lang="en-US" sz="1200" dirty="0">
                <a:solidFill>
                  <a:srgbClr val="7F7F7F"/>
                </a:solidFill>
                <a:cs typeface="Arial"/>
              </a:rPr>
              <a:t>Patients with open-angle glaucoma or ocular hypertension</a:t>
            </a:r>
          </a:p>
          <a:p>
            <a:pPr marL="628650" lvl="1" indent="-171450">
              <a:lnSpc>
                <a:spcPct val="110000"/>
              </a:lnSpc>
              <a:buSzPct val="70000"/>
              <a:buFont typeface="Arial" panose="020B0604020202020204" pitchFamily="34" charset="0"/>
              <a:buChar char="•"/>
            </a:pPr>
            <a:r>
              <a:rPr lang="en-US" sz="1200" b="1" dirty="0">
                <a:solidFill>
                  <a:srgbClr val="7F7F7F"/>
                </a:solidFill>
                <a:cs typeface="Arial"/>
              </a:rPr>
              <a:t>Additional consideration: </a:t>
            </a:r>
            <a:r>
              <a:rPr lang="en-US" sz="1200" dirty="0">
                <a:solidFill>
                  <a:srgbClr val="7F7F7F"/>
                </a:solidFill>
                <a:cs typeface="Arial"/>
              </a:rPr>
              <a:t>Patients with Medicare Part B and supplemental/secondary insurance</a:t>
            </a:r>
            <a:r>
              <a:rPr lang="en-US" sz="1200" dirty="0">
                <a:cs typeface="Arial"/>
              </a:rPr>
              <a:t>​</a:t>
            </a:r>
            <a:endParaRPr lang="en-US" sz="1200" dirty="0">
              <a:solidFill>
                <a:srgbClr val="7F7F7F"/>
              </a:solidFill>
              <a:cs typeface="Arial"/>
            </a:endParaRPr>
          </a:p>
          <a:p>
            <a:pPr>
              <a:lnSpc>
                <a:spcPct val="110000"/>
              </a:lnSpc>
              <a:spcAft>
                <a:spcPts val="1200"/>
              </a:spcAft>
              <a:buSzPct val="70000"/>
            </a:pPr>
            <a:r>
              <a:rPr lang="en-US" sz="1200" b="1" dirty="0" err="1">
                <a:solidFill>
                  <a:schemeClr val="accent6"/>
                </a:solidFill>
                <a:latin typeface="Arial" panose="020B0604020202020204" pitchFamily="34" charset="0"/>
                <a:cs typeface="Arial" panose="020B0604020202020204" pitchFamily="34" charset="0"/>
              </a:rPr>
              <a:t>iStent</a:t>
            </a:r>
            <a:r>
              <a:rPr lang="en-US" sz="1200" b="1" dirty="0">
                <a:solidFill>
                  <a:schemeClr val="accent6"/>
                </a:solidFill>
                <a:latin typeface="Arial" panose="020B0604020202020204" pitchFamily="34" charset="0"/>
                <a:cs typeface="Arial" panose="020B0604020202020204" pitchFamily="34" charset="0"/>
              </a:rPr>
              <a:t> </a:t>
            </a:r>
            <a:r>
              <a:rPr lang="en-US" sz="1200" b="1" dirty="0">
                <a:solidFill>
                  <a:schemeClr val="accent6"/>
                </a:solidFill>
              </a:rPr>
              <a:t>i</a:t>
            </a:r>
            <a:r>
              <a:rPr lang="en-US" sz="1200" b="1" dirty="0">
                <a:solidFill>
                  <a:schemeClr val="accent6"/>
                </a:solidFill>
                <a:latin typeface="Arial" panose="020B0604020202020204" pitchFamily="34" charset="0"/>
                <a:cs typeface="Arial" panose="020B0604020202020204" pitchFamily="34" charset="0"/>
              </a:rPr>
              <a:t>nfinite</a:t>
            </a:r>
            <a:r>
              <a:rPr lang="en-US" sz="1200" b="1" baseline="30000" dirty="0">
                <a:solidFill>
                  <a:schemeClr val="accent6"/>
                </a:solidFill>
                <a:latin typeface="Arial" panose="020B0604020202020204" pitchFamily="34" charset="0"/>
                <a:cs typeface="Arial" panose="020B0604020202020204" pitchFamily="34" charset="0"/>
              </a:rPr>
              <a:t>®</a:t>
            </a:r>
            <a:r>
              <a:rPr lang="en-US" sz="1200" b="1" dirty="0">
                <a:solidFill>
                  <a:schemeClr val="accent6"/>
                </a:solidFill>
                <a:latin typeface="Arial" panose="020B0604020202020204" pitchFamily="34" charset="0"/>
                <a:cs typeface="Arial" panose="020B0604020202020204" pitchFamily="34" charset="0"/>
              </a:rPr>
              <a:t> candidates: </a:t>
            </a:r>
            <a:r>
              <a:rPr lang="en-US" sz="1200" dirty="0">
                <a:solidFill>
                  <a:srgbClr val="7F7F7F"/>
                </a:solidFill>
                <a:cs typeface="Arial"/>
              </a:rPr>
              <a:t>Patients who have failed on previous medical and surgical treatments</a:t>
            </a:r>
          </a:p>
        </p:txBody>
      </p:sp>
    </p:spTree>
    <p:extLst>
      <p:ext uri="{BB962C8B-B14F-4D97-AF65-F5344CB8AC3E}">
        <p14:creationId xmlns:p14="http://schemas.microsoft.com/office/powerpoint/2010/main" val="1214343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p:txBody>
          <a:bodyPr/>
          <a:lstStyle/>
          <a:p>
            <a:r>
              <a:rPr lang="en-US"/>
              <a:t>Your Next Steps</a:t>
            </a:r>
          </a:p>
        </p:txBody>
      </p:sp>
      <p:sp>
        <p:nvSpPr>
          <p:cNvPr id="3" name="Content Placeholder 2">
            <a:extLst>
              <a:ext uri="{FF2B5EF4-FFF2-40B4-BE49-F238E27FC236}">
                <a16:creationId xmlns:a16="http://schemas.microsoft.com/office/drawing/2014/main" id="{889EB097-5E29-B04E-413F-AF64637FA9F5}"/>
              </a:ext>
            </a:extLst>
          </p:cNvPr>
          <p:cNvSpPr>
            <a:spLocks noGrp="1"/>
          </p:cNvSpPr>
          <p:nvPr>
            <p:ph sz="quarter" idx="10"/>
          </p:nvPr>
        </p:nvSpPr>
        <p:spPr>
          <a:xfrm>
            <a:off x="439271" y="947189"/>
            <a:ext cx="8182215" cy="3429000"/>
          </a:xfrm>
        </p:spPr>
        <p:txBody>
          <a:bodyPr/>
          <a:lstStyle/>
          <a:p>
            <a:pPr marL="285750" indent="-285750">
              <a:lnSpc>
                <a:spcPct val="110000"/>
              </a:lnSpc>
              <a:spcBef>
                <a:spcPts val="600"/>
              </a:spcBef>
              <a:spcAft>
                <a:spcPts val="600"/>
              </a:spcAft>
              <a:buSzPct val="70000"/>
              <a:buFont typeface="Wingdings" pitchFamily="2" charset="2"/>
              <a:buChar char="ü"/>
            </a:pPr>
            <a:r>
              <a:rPr lang="en-US" b="1">
                <a:solidFill>
                  <a:schemeClr val="accent6"/>
                </a:solidFill>
                <a:latin typeface="Arial" panose="020B0604020202020204" pitchFamily="34" charset="0"/>
                <a:cs typeface="Arial" panose="020B0604020202020204" pitchFamily="34" charset="0"/>
              </a:rPr>
              <a:t>Discuss with your doctors and team </a:t>
            </a:r>
            <a:r>
              <a:rPr lang="en-US">
                <a:latin typeface="Arial" panose="020B0604020202020204" pitchFamily="34" charset="0"/>
                <a:cs typeface="Arial" panose="020B0604020202020204" pitchFamily="34" charset="0"/>
              </a:rPr>
              <a:t>how you can support the adoption of the new catalysts for interventional </a:t>
            </a:r>
            <a:r>
              <a:rPr lang="en-US"/>
              <a:t>g</a:t>
            </a:r>
            <a:r>
              <a:rPr lang="en-US">
                <a:latin typeface="Arial" panose="020B0604020202020204" pitchFamily="34" charset="0"/>
                <a:cs typeface="Arial" panose="020B0604020202020204" pitchFamily="34" charset="0"/>
              </a:rPr>
              <a:t>laucoma (IG) in your practice </a:t>
            </a:r>
          </a:p>
          <a:p>
            <a:pPr marL="285750" indent="-285750">
              <a:lnSpc>
                <a:spcPct val="110000"/>
              </a:lnSpc>
              <a:spcBef>
                <a:spcPts val="600"/>
              </a:spcBef>
              <a:spcAft>
                <a:spcPts val="600"/>
              </a:spcAft>
              <a:buSzPct val="70000"/>
              <a:buFont typeface="Wingdings" pitchFamily="2" charset="2"/>
              <a:buChar char="ü"/>
            </a:pPr>
            <a:r>
              <a:rPr lang="en-US" b="1">
                <a:solidFill>
                  <a:schemeClr val="accent6"/>
                </a:solidFill>
              </a:rPr>
              <a:t>To ensure your ophthalmologists are aware </a:t>
            </a:r>
            <a:r>
              <a:rPr lang="en-US"/>
              <a:t>of patients who might most benefit from an IG approach, </a:t>
            </a:r>
            <a:r>
              <a:rPr lang="en-US" b="1">
                <a:solidFill>
                  <a:schemeClr val="accent6"/>
                </a:solidFill>
              </a:rPr>
              <a:t>look at your patient roster</a:t>
            </a:r>
            <a:r>
              <a:rPr lang="en-US"/>
              <a:t>. Also flag new </a:t>
            </a:r>
            <a:r>
              <a:rPr lang="en-US">
                <a:latin typeface="Arial" panose="020B0604020202020204" pitchFamily="34" charset="0"/>
                <a:cs typeface="Arial" panose="020B0604020202020204" pitchFamily="34" charset="0"/>
              </a:rPr>
              <a:t>patients who may benefit from IG</a:t>
            </a:r>
          </a:p>
          <a:p>
            <a:pPr marL="285750" indent="-285750">
              <a:lnSpc>
                <a:spcPct val="110000"/>
              </a:lnSpc>
              <a:spcBef>
                <a:spcPts val="600"/>
              </a:spcBef>
              <a:spcAft>
                <a:spcPts val="600"/>
              </a:spcAft>
              <a:buSzPct val="70000"/>
              <a:buFont typeface="Wingdings" pitchFamily="2" charset="2"/>
              <a:buChar char="ü"/>
            </a:pPr>
            <a:r>
              <a:rPr lang="en-US" b="1">
                <a:solidFill>
                  <a:schemeClr val="accent6"/>
                </a:solidFill>
                <a:latin typeface="Arial" panose="020B0604020202020204" pitchFamily="34" charset="0"/>
                <a:cs typeface="Arial" panose="020B0604020202020204" pitchFamily="34" charset="0"/>
              </a:rPr>
              <a:t>Connect with partnering optometry practices </a:t>
            </a:r>
            <a:r>
              <a:rPr lang="en-US">
                <a:latin typeface="Arial" panose="020B0604020202020204" pitchFamily="34" charset="0"/>
                <a:cs typeface="Arial" panose="020B0604020202020204" pitchFamily="34" charset="0"/>
              </a:rPr>
              <a:t>and liaisons, as appropriate, to educate and inform a process for determining appropriate referrals</a:t>
            </a:r>
          </a:p>
          <a:p>
            <a:pPr marL="285750" indent="-285750">
              <a:lnSpc>
                <a:spcPct val="110000"/>
              </a:lnSpc>
              <a:spcBef>
                <a:spcPts val="600"/>
              </a:spcBef>
              <a:spcAft>
                <a:spcPts val="600"/>
              </a:spcAft>
              <a:buSzPct val="70000"/>
              <a:buFont typeface="Wingdings" pitchFamily="2" charset="2"/>
              <a:buChar char="ü"/>
            </a:pPr>
            <a:r>
              <a:rPr lang="en-US" b="1">
                <a:solidFill>
                  <a:schemeClr val="accent6"/>
                </a:solidFill>
                <a:latin typeface="Arial" panose="020B0604020202020204" pitchFamily="34" charset="0"/>
                <a:cs typeface="Arial" panose="020B0604020202020204" pitchFamily="34" charset="0"/>
              </a:rPr>
              <a:t>Talk to patients </a:t>
            </a:r>
            <a:r>
              <a:rPr lang="en-US">
                <a:latin typeface="Arial" panose="020B0604020202020204" pitchFamily="34" charset="0"/>
                <a:cs typeface="Arial" panose="020B0604020202020204" pitchFamily="34" charset="0"/>
              </a:rPr>
              <a:t>about the benefits of proactive treatment during their intake process</a:t>
            </a:r>
          </a:p>
          <a:p>
            <a:pPr marL="285750" indent="-285750">
              <a:buSzPct val="70000"/>
              <a:buFont typeface="Wingdings" pitchFamily="2" charset="2"/>
              <a:buChar char="ü"/>
            </a:pPr>
            <a:endParaRPr lang="en-US" sz="1100"/>
          </a:p>
        </p:txBody>
      </p:sp>
    </p:spTree>
    <p:extLst>
      <p:ext uri="{BB962C8B-B14F-4D97-AF65-F5344CB8AC3E}">
        <p14:creationId xmlns:p14="http://schemas.microsoft.com/office/powerpoint/2010/main" val="3819697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p:txBody>
          <a:bodyPr/>
          <a:lstStyle/>
          <a:p>
            <a:r>
              <a:rPr lang="en-US"/>
              <a:t>Today’s Glaucoma Treatment Landscape</a:t>
            </a:r>
          </a:p>
        </p:txBody>
      </p:sp>
      <p:sp>
        <p:nvSpPr>
          <p:cNvPr id="4" name="Content Placeholder 3">
            <a:extLst>
              <a:ext uri="{FF2B5EF4-FFF2-40B4-BE49-F238E27FC236}">
                <a16:creationId xmlns:a16="http://schemas.microsoft.com/office/drawing/2014/main" id="{E744CAAE-2B08-09BE-3527-2B1D878F33A2}"/>
              </a:ext>
            </a:extLst>
          </p:cNvPr>
          <p:cNvSpPr>
            <a:spLocks noGrp="1"/>
          </p:cNvSpPr>
          <p:nvPr>
            <p:ph sz="quarter" idx="11"/>
          </p:nvPr>
        </p:nvSpPr>
        <p:spPr/>
        <p:txBody>
          <a:bodyPr/>
          <a:lstStyle/>
          <a:p>
            <a:endParaRPr lang="en-US"/>
          </a:p>
        </p:txBody>
      </p:sp>
      <p:sp>
        <p:nvSpPr>
          <p:cNvPr id="5" name="Content Placeholder 2">
            <a:extLst>
              <a:ext uri="{FF2B5EF4-FFF2-40B4-BE49-F238E27FC236}">
                <a16:creationId xmlns:a16="http://schemas.microsoft.com/office/drawing/2014/main" id="{567ADDF2-B773-2492-DD54-EA0C1B44298B}"/>
              </a:ext>
            </a:extLst>
          </p:cNvPr>
          <p:cNvSpPr>
            <a:spLocks noGrp="1"/>
          </p:cNvSpPr>
          <p:nvPr>
            <p:ph sz="quarter" idx="10"/>
          </p:nvPr>
        </p:nvSpPr>
        <p:spPr>
          <a:xfrm>
            <a:off x="439738" y="947738"/>
            <a:ext cx="8293100" cy="3429000"/>
          </a:xfrm>
        </p:spPr>
        <p:txBody>
          <a:bodyPr vert="horz" lIns="91440" tIns="45720" rIns="91440" bIns="45720" rtlCol="0" anchor="t">
            <a:noAutofit/>
          </a:bodyPr>
          <a:lstStyle/>
          <a:p>
            <a:r>
              <a:rPr lang="en-US" b="1">
                <a:solidFill>
                  <a:schemeClr val="accent6"/>
                </a:solidFill>
                <a:latin typeface="Arial"/>
                <a:cs typeface="Arial"/>
              </a:rPr>
              <a:t>The most common treatment for open-angle glaucoma and ocular hypertension is prescription eye drops. </a:t>
            </a:r>
          </a:p>
          <a:p>
            <a:pPr marL="0" indent="0">
              <a:buNone/>
            </a:pPr>
            <a:endParaRPr lang="en-US" b="1">
              <a:solidFill>
                <a:schemeClr val="accent6"/>
              </a:solidFill>
              <a:latin typeface="Arial"/>
              <a:cs typeface="Arial"/>
            </a:endParaRPr>
          </a:p>
          <a:p>
            <a:pPr marL="0" indent="0">
              <a:buNone/>
            </a:pPr>
            <a:r>
              <a:rPr lang="en-US" b="1">
                <a:solidFill>
                  <a:schemeClr val="accent6"/>
                </a:solidFill>
                <a:latin typeface="Arial"/>
                <a:cs typeface="Arial"/>
              </a:rPr>
              <a:t>Once diagnosed, many patients are advised to use prescription eye drops and “watch and wait” until evidence of disease progression before changing treatment.</a:t>
            </a:r>
          </a:p>
          <a:p>
            <a:pPr marL="0" indent="0">
              <a:buNone/>
            </a:pPr>
            <a:endParaRPr lang="en-US" b="1">
              <a:solidFill>
                <a:schemeClr val="accent6"/>
              </a:solidFill>
              <a:latin typeface="Arial"/>
              <a:cs typeface="Arial"/>
            </a:endParaRPr>
          </a:p>
          <a:p>
            <a:pPr marL="0" indent="0">
              <a:buNone/>
            </a:pPr>
            <a:endParaRPr lang="en-US" b="1">
              <a:solidFill>
                <a:schemeClr val="accent6"/>
              </a:solidFill>
              <a:latin typeface="Arial"/>
              <a:cs typeface="Arial"/>
            </a:endParaRPr>
          </a:p>
          <a:p>
            <a:pPr algn="ctr"/>
            <a:r>
              <a:rPr lang="en-US" sz="1800" b="1" i="1">
                <a:solidFill>
                  <a:schemeClr val="accent4"/>
                </a:solidFill>
                <a:latin typeface="Arial"/>
                <a:cs typeface="Arial"/>
              </a:rPr>
              <a:t>While prescription eye drops can be effective,</a:t>
            </a:r>
            <a:br>
              <a:rPr lang="en-US" sz="1800" b="1" i="1">
                <a:solidFill>
                  <a:schemeClr val="accent4"/>
                </a:solidFill>
                <a:latin typeface="Arial"/>
                <a:cs typeface="Arial"/>
              </a:rPr>
            </a:br>
            <a:r>
              <a:rPr lang="en-US" sz="1800" b="1" i="1">
                <a:solidFill>
                  <a:schemeClr val="accent4"/>
                </a:solidFill>
                <a:latin typeface="Arial"/>
                <a:cs typeface="Arial"/>
              </a:rPr>
              <a:t>they may also pose challenges for patients, which can lead to disease progression.</a:t>
            </a:r>
            <a:endParaRPr lang="en-US" i="1">
              <a:solidFill>
                <a:schemeClr val="accent4"/>
              </a:solidFill>
            </a:endParaRPr>
          </a:p>
          <a:p>
            <a:pPr algn="ctr"/>
            <a:endParaRPr lang="en-US" sz="1800" b="1" i="1">
              <a:solidFill>
                <a:srgbClr val="008896"/>
              </a:solidFill>
            </a:endParaRPr>
          </a:p>
          <a:p>
            <a:pPr algn="ctr"/>
            <a:endParaRPr lang="en-US" b="1" i="1"/>
          </a:p>
          <a:p>
            <a:pPr marL="285750" indent="-285750" algn="ctr">
              <a:buChar char="•"/>
            </a:pPr>
            <a:endParaRPr lang="en-US" i="1"/>
          </a:p>
          <a:p>
            <a:endParaRPr lang="en-US"/>
          </a:p>
        </p:txBody>
      </p:sp>
    </p:spTree>
    <p:extLst>
      <p:ext uri="{BB962C8B-B14F-4D97-AF65-F5344CB8AC3E}">
        <p14:creationId xmlns:p14="http://schemas.microsoft.com/office/powerpoint/2010/main" val="27991181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7C3B8-3E97-368E-05FC-FE4D2D68FC7C}"/>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FF20843B-75A9-BDD5-C532-E18C8AF997A5}"/>
              </a:ext>
            </a:extLst>
          </p:cNvPr>
          <p:cNvSpPr txBox="1">
            <a:spLocks/>
          </p:cNvSpPr>
          <p:nvPr/>
        </p:nvSpPr>
        <p:spPr>
          <a:xfrm>
            <a:off x="4876799" y="1200150"/>
            <a:ext cx="3876675" cy="2502274"/>
          </a:xfrm>
          <a:prstGeom prst="rect">
            <a:avLst/>
          </a:prstGeom>
        </p:spPr>
        <p:txBody>
          <a:bodyPr anchor="b">
            <a:noAutofit/>
          </a:bodyPr>
          <a:lstStyle>
            <a:lvl1pPr algn="r" defTabSz="914400" rtl="0" eaLnBrk="1" latinLnBrk="0" hangingPunct="1">
              <a:spcBef>
                <a:spcPct val="0"/>
              </a:spcBef>
              <a:buNone/>
              <a:defRPr sz="3600" b="0" i="0" kern="1200" baseline="0">
                <a:solidFill>
                  <a:schemeClr val="bg2"/>
                </a:solidFill>
                <a:latin typeface="Lato Black" panose="020F0502020204030203" pitchFamily="34" charset="0"/>
                <a:ea typeface="+mj-ea"/>
                <a:cs typeface="Arial" panose="020B0604020202020204" pitchFamily="34" charset="0"/>
              </a:defRPr>
            </a:lvl1pPr>
          </a:lstStyle>
          <a:p>
            <a:r>
              <a:rPr lang="en-US"/>
              <a:t>Thank You</a:t>
            </a:r>
            <a:br>
              <a:rPr lang="en-US"/>
            </a:br>
            <a:endParaRPr lang="en-US"/>
          </a:p>
        </p:txBody>
      </p:sp>
      <p:sp>
        <p:nvSpPr>
          <p:cNvPr id="3" name="TextBox 2">
            <a:extLst>
              <a:ext uri="{FF2B5EF4-FFF2-40B4-BE49-F238E27FC236}">
                <a16:creationId xmlns:a16="http://schemas.microsoft.com/office/drawing/2014/main" id="{39A2ED25-0BF3-F0B5-5935-C0D4AD9B0CFB}"/>
              </a:ext>
            </a:extLst>
          </p:cNvPr>
          <p:cNvSpPr txBox="1"/>
          <p:nvPr/>
        </p:nvSpPr>
        <p:spPr>
          <a:xfrm>
            <a:off x="3825597" y="4833978"/>
            <a:ext cx="5979077" cy="184666"/>
          </a:xfrm>
          <a:prstGeom prst="rect">
            <a:avLst/>
          </a:prstGeom>
          <a:noFill/>
        </p:spPr>
        <p:txBody>
          <a:bodyPr wrap="square" rtlCol="0">
            <a:spAutoFit/>
          </a:bodyPr>
          <a:lstStyle/>
          <a:p>
            <a:pPr defTabSz="685800"/>
            <a:r>
              <a:rPr lang="en-US" sz="600">
                <a:solidFill>
                  <a:schemeClr val="bg2"/>
                </a:solidFill>
              </a:rPr>
              <a:t>Glaukos, </a:t>
            </a:r>
            <a:r>
              <a:rPr lang="en-US" sz="600" err="1">
                <a:solidFill>
                  <a:schemeClr val="bg2"/>
                </a:solidFill>
              </a:rPr>
              <a:t>iDose</a:t>
            </a:r>
            <a:r>
              <a:rPr lang="en-US" sz="600">
                <a:solidFill>
                  <a:schemeClr val="bg2"/>
                </a:solidFill>
              </a:rPr>
              <a:t>, and </a:t>
            </a:r>
            <a:r>
              <a:rPr lang="en-US" sz="600" err="1">
                <a:solidFill>
                  <a:schemeClr val="bg2"/>
                </a:solidFill>
              </a:rPr>
              <a:t>iStent</a:t>
            </a:r>
            <a:r>
              <a:rPr lang="en-US" sz="600">
                <a:solidFill>
                  <a:schemeClr val="bg2"/>
                </a:solidFill>
              </a:rPr>
              <a:t> infinite are registered trademarks of Glaukos Corporation. © 2024 Glaukos Corporation. All rights reserved. PM-US-2239</a:t>
            </a:r>
          </a:p>
        </p:txBody>
      </p:sp>
    </p:spTree>
    <p:extLst>
      <p:ext uri="{BB962C8B-B14F-4D97-AF65-F5344CB8AC3E}">
        <p14:creationId xmlns:p14="http://schemas.microsoft.com/office/powerpoint/2010/main" val="2559541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BA7EBD-1F64-26EB-BDC4-CC75C74C4E3F}"/>
              </a:ext>
            </a:extLst>
          </p:cNvPr>
          <p:cNvSpPr>
            <a:spLocks noGrp="1"/>
          </p:cNvSpPr>
          <p:nvPr>
            <p:ph type="body" sz="quarter" idx="10"/>
          </p:nvPr>
        </p:nvSpPr>
        <p:spPr>
          <a:xfrm>
            <a:off x="3768917" y="1989979"/>
            <a:ext cx="4768795" cy="1524000"/>
          </a:xfrm>
        </p:spPr>
        <p:txBody>
          <a:bodyPr/>
          <a:lstStyle/>
          <a:p>
            <a:r>
              <a:rPr lang="en-US"/>
              <a:t>Appendix: Additional </a:t>
            </a:r>
            <a:r>
              <a:rPr lang="en-US" err="1"/>
              <a:t>iDose</a:t>
            </a:r>
            <a:r>
              <a:rPr lang="en-US" baseline="30000"/>
              <a:t>®</a:t>
            </a:r>
            <a:r>
              <a:rPr lang="en-US"/>
              <a:t> TR Data Slides</a:t>
            </a:r>
          </a:p>
        </p:txBody>
      </p:sp>
    </p:spTree>
    <p:extLst>
      <p:ext uri="{BB962C8B-B14F-4D97-AF65-F5344CB8AC3E}">
        <p14:creationId xmlns:p14="http://schemas.microsoft.com/office/powerpoint/2010/main" val="41779523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7106519-45AC-75B9-B146-1D82A39D399D}"/>
              </a:ext>
            </a:extLst>
          </p:cNvPr>
          <p:cNvSpPr txBox="1"/>
          <p:nvPr/>
        </p:nvSpPr>
        <p:spPr>
          <a:xfrm>
            <a:off x="4205210" y="1077290"/>
            <a:ext cx="4185640" cy="461665"/>
          </a:xfrm>
          <a:prstGeom prst="rect">
            <a:avLst/>
          </a:prstGeom>
          <a:noFill/>
        </p:spPr>
        <p:txBody>
          <a:bodyPr wrap="square">
            <a:spAutoFit/>
          </a:bodyPr>
          <a:lstStyle/>
          <a:p>
            <a:pPr defTabSz="914377" eaLnBrk="1" fontAlgn="auto" hangingPunct="1">
              <a:spcBef>
                <a:spcPts val="0"/>
              </a:spcBef>
              <a:spcAft>
                <a:spcPts val="0"/>
              </a:spcAft>
              <a:defRPr/>
            </a:pPr>
            <a:r>
              <a:rPr lang="en-US" sz="1200">
                <a:solidFill>
                  <a:schemeClr val="tx1">
                    <a:lumMod val="50000"/>
                    <a:lumOff val="50000"/>
                  </a:schemeClr>
                </a:solidFill>
                <a:latin typeface="Arial" panose="020B0604020202020204" pitchFamily="34" charset="0"/>
                <a:cs typeface="Arial" panose="020B0604020202020204" pitchFamily="34" charset="0"/>
              </a:rPr>
              <a:t>% Patients Well Controlled on the Same or Fewer Topical IOP-Lowering Medications in Phase 2b Trial at 3 Years</a:t>
            </a:r>
            <a:r>
              <a:rPr lang="en-US" sz="1200" baseline="30000">
                <a:solidFill>
                  <a:schemeClr val="tx1">
                    <a:lumMod val="50000"/>
                    <a:lumOff val="50000"/>
                  </a:schemeClr>
                </a:solidFill>
                <a:latin typeface="Arial" panose="020B0604020202020204" pitchFamily="34" charset="0"/>
                <a:cs typeface="Arial" panose="020B0604020202020204" pitchFamily="34" charset="0"/>
              </a:rPr>
              <a:t>2</a:t>
            </a:r>
          </a:p>
        </p:txBody>
      </p:sp>
      <p:sp>
        <p:nvSpPr>
          <p:cNvPr id="3" name="Content Placeholder 2">
            <a:extLst>
              <a:ext uri="{FF2B5EF4-FFF2-40B4-BE49-F238E27FC236}">
                <a16:creationId xmlns:a16="http://schemas.microsoft.com/office/drawing/2014/main" id="{889EB097-5E29-B04E-413F-AF64637FA9F5}"/>
              </a:ext>
            </a:extLst>
          </p:cNvPr>
          <p:cNvSpPr>
            <a:spLocks noGrp="1"/>
          </p:cNvSpPr>
          <p:nvPr>
            <p:ph sz="quarter" idx="10"/>
          </p:nvPr>
        </p:nvSpPr>
        <p:spPr>
          <a:xfrm>
            <a:off x="1055924" y="1537868"/>
            <a:ext cx="2443601" cy="2124339"/>
          </a:xfrm>
        </p:spPr>
        <p:txBody>
          <a:bodyPr/>
          <a:lstStyle/>
          <a:p>
            <a:pPr algn="ctr"/>
            <a:r>
              <a:rPr lang="en-US" sz="3300" b="1">
                <a:solidFill>
                  <a:schemeClr val="accent4"/>
                </a:solidFill>
                <a:latin typeface="Arial" panose="020B0604020202020204" pitchFamily="34" charset="0"/>
                <a:cs typeface="Arial" panose="020B0604020202020204" pitchFamily="34" charset="0"/>
              </a:rPr>
              <a:t>81% </a:t>
            </a:r>
          </a:p>
          <a:p>
            <a:pPr algn="ctr"/>
            <a:r>
              <a:rPr lang="en-US" sz="1600">
                <a:latin typeface="Arial" panose="020B0604020202020204" pitchFamily="34" charset="0"/>
                <a:cs typeface="Arial" panose="020B0604020202020204" pitchFamily="34" charset="0"/>
              </a:rPr>
              <a:t>of </a:t>
            </a:r>
            <a:r>
              <a:rPr lang="en-US" sz="1600" err="1">
                <a:latin typeface="Arial" panose="020B0604020202020204" pitchFamily="34" charset="0"/>
                <a:cs typeface="Arial" panose="020B0604020202020204" pitchFamily="34" charset="0"/>
              </a:rPr>
              <a:t>iDose</a:t>
            </a:r>
            <a:r>
              <a:rPr lang="en-US" sz="1600" baseline="30000">
                <a:latin typeface="Arial" panose="020B0604020202020204" pitchFamily="34" charset="0"/>
                <a:cs typeface="Arial" panose="020B0604020202020204" pitchFamily="34" charset="0"/>
              </a:rPr>
              <a:t>®</a:t>
            </a:r>
            <a:r>
              <a:rPr lang="en-US" sz="1600">
                <a:latin typeface="Arial" panose="020B0604020202020204" pitchFamily="34" charset="0"/>
                <a:cs typeface="Arial" panose="020B0604020202020204" pitchFamily="34" charset="0"/>
              </a:rPr>
              <a:t> TR subjects in the Phase 3 trials were completely free of IOP-lowering topical medications at 12 months.</a:t>
            </a:r>
            <a:r>
              <a:rPr lang="en-US" sz="1600" baseline="30000">
                <a:latin typeface="Arial" panose="020B0604020202020204" pitchFamily="34" charset="0"/>
                <a:cs typeface="Arial" panose="020B0604020202020204" pitchFamily="34" charset="0"/>
              </a:rPr>
              <a:t>1</a:t>
            </a:r>
          </a:p>
          <a:p>
            <a:pPr algn="ctr"/>
            <a:endParaRPr lang="en-US"/>
          </a:p>
        </p:txBody>
      </p:sp>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a:xfrm>
            <a:off x="439270" y="251370"/>
            <a:ext cx="8567225" cy="415636"/>
          </a:xfrm>
        </p:spPr>
        <p:txBody>
          <a:bodyPr/>
          <a:lstStyle/>
          <a:p>
            <a:r>
              <a:rPr lang="en-US" sz="2200"/>
              <a:t>Clinically Proven: Phase 3 and 2b Trial Data Confirm Long Duration</a:t>
            </a:r>
          </a:p>
        </p:txBody>
      </p:sp>
      <p:graphicFrame>
        <p:nvGraphicFramePr>
          <p:cNvPr id="7" name="Chart 16">
            <a:extLst>
              <a:ext uri="{FF2B5EF4-FFF2-40B4-BE49-F238E27FC236}">
                <a16:creationId xmlns:a16="http://schemas.microsoft.com/office/drawing/2014/main" id="{AE2438A8-59B1-3663-F827-4FA60E1F6C57}"/>
              </a:ext>
            </a:extLst>
          </p:cNvPr>
          <p:cNvGraphicFramePr>
            <a:graphicFrameLocks/>
          </p:cNvGraphicFramePr>
          <p:nvPr/>
        </p:nvGraphicFramePr>
        <p:xfrm>
          <a:off x="4069399" y="1216308"/>
          <a:ext cx="4664075" cy="3316287"/>
        </p:xfrm>
        <a:graphic>
          <a:graphicData uri="http://schemas.openxmlformats.org/presentationml/2006/ole">
            <mc:AlternateContent xmlns:mc="http://schemas.openxmlformats.org/markup-compatibility/2006">
              <mc:Choice xmlns:v="urn:schemas-microsoft-com:vml" Requires="v">
                <p:oleObj name="Chart" r:id="rId2" imgW="4669941" imgH="3322608" progId="Excel.Chart.8">
                  <p:embed/>
                </p:oleObj>
              </mc:Choice>
              <mc:Fallback>
                <p:oleObj name="Chart" r:id="rId2" imgW="4669941" imgH="3322608" progId="Excel.Chart.8">
                  <p:embed/>
                  <p:pic>
                    <p:nvPicPr>
                      <p:cNvPr id="7" name="Chart 16">
                        <a:extLst>
                          <a:ext uri="{FF2B5EF4-FFF2-40B4-BE49-F238E27FC236}">
                            <a16:creationId xmlns:a16="http://schemas.microsoft.com/office/drawing/2014/main" id="{AE2438A8-59B1-3663-F827-4FA60E1F6C5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9399" y="1216308"/>
                        <a:ext cx="4664075"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a:extLst>
              <a:ext uri="{FF2B5EF4-FFF2-40B4-BE49-F238E27FC236}">
                <a16:creationId xmlns:a16="http://schemas.microsoft.com/office/drawing/2014/main" id="{C35AF290-77A8-2FAE-B736-767AAD603F2C}"/>
              </a:ext>
            </a:extLst>
          </p:cNvPr>
          <p:cNvSpPr txBox="1"/>
          <p:nvPr/>
        </p:nvSpPr>
        <p:spPr>
          <a:xfrm>
            <a:off x="5116930" y="2085185"/>
            <a:ext cx="1430338" cy="542925"/>
          </a:xfrm>
          <a:prstGeom prst="rect">
            <a:avLst/>
          </a:prstGeom>
          <a:noFill/>
        </p:spPr>
        <p:txBody>
          <a:bodyPr>
            <a:spAutoFit/>
          </a:bodyPr>
          <a:lstStyle/>
          <a:p>
            <a:pPr algn="ctr" defTabSz="914377" eaLnBrk="1" fontAlgn="auto" hangingPunct="1">
              <a:spcBef>
                <a:spcPts val="0"/>
              </a:spcBef>
              <a:spcAft>
                <a:spcPts val="0"/>
              </a:spcAft>
              <a:defRPr/>
            </a:pPr>
            <a:r>
              <a:rPr lang="en-US" sz="2933" b="1">
                <a:solidFill>
                  <a:srgbClr val="FFFFFF"/>
                </a:solidFill>
                <a:latin typeface="Avenir Medium" panose="02000503020000020003"/>
              </a:rPr>
              <a:t>69%</a:t>
            </a:r>
          </a:p>
        </p:txBody>
      </p:sp>
      <p:sp>
        <p:nvSpPr>
          <p:cNvPr id="9" name="TextBox 40">
            <a:extLst>
              <a:ext uri="{FF2B5EF4-FFF2-40B4-BE49-F238E27FC236}">
                <a16:creationId xmlns:a16="http://schemas.microsoft.com/office/drawing/2014/main" id="{4402AB86-CF5A-3145-53D2-F1CE788E4A7F}"/>
              </a:ext>
            </a:extLst>
          </p:cNvPr>
          <p:cNvSpPr txBox="1">
            <a:spLocks noChangeArrowheads="1"/>
          </p:cNvSpPr>
          <p:nvPr/>
        </p:nvSpPr>
        <p:spPr bwMode="auto">
          <a:xfrm>
            <a:off x="6547268" y="2748760"/>
            <a:ext cx="1022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rgbClr val="FFFFFF"/>
                </a:solidFill>
                <a:latin typeface="Avenir Medium" panose="02000503020000020003"/>
              </a:rPr>
              <a:t>45%</a:t>
            </a:r>
          </a:p>
        </p:txBody>
      </p:sp>
      <p:sp>
        <p:nvSpPr>
          <p:cNvPr id="12" name="TextBox 23">
            <a:extLst>
              <a:ext uri="{FF2B5EF4-FFF2-40B4-BE49-F238E27FC236}">
                <a16:creationId xmlns:a16="http://schemas.microsoft.com/office/drawing/2014/main" id="{F9ECD6A9-7C98-7512-A450-D9250F4F190B}"/>
              </a:ext>
            </a:extLst>
          </p:cNvPr>
          <p:cNvSpPr txBox="1">
            <a:spLocks noChangeArrowheads="1"/>
          </p:cNvSpPr>
          <p:nvPr/>
        </p:nvSpPr>
        <p:spPr bwMode="auto">
          <a:xfrm>
            <a:off x="6547268" y="4074323"/>
            <a:ext cx="10223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0413">
              <a:defRPr>
                <a:solidFill>
                  <a:schemeClr val="tx1"/>
                </a:solidFill>
                <a:latin typeface="Arial" panose="020B0604020202020204" pitchFamily="34" charset="0"/>
              </a:defRPr>
            </a:lvl1pPr>
            <a:lvl2pPr marL="742950" indent="-285750" defTabSz="760413">
              <a:defRPr>
                <a:solidFill>
                  <a:schemeClr val="tx1"/>
                </a:solidFill>
                <a:latin typeface="Arial" panose="020B0604020202020204" pitchFamily="34" charset="0"/>
              </a:defRPr>
            </a:lvl2pPr>
            <a:lvl3pPr marL="1143000" indent="-228600" defTabSz="760413">
              <a:defRPr>
                <a:solidFill>
                  <a:schemeClr val="tx1"/>
                </a:solidFill>
                <a:latin typeface="Arial" panose="020B0604020202020204" pitchFamily="34" charset="0"/>
              </a:defRPr>
            </a:lvl3pPr>
            <a:lvl4pPr marL="1600200" indent="-228600" defTabSz="760413">
              <a:defRPr>
                <a:solidFill>
                  <a:schemeClr val="tx1"/>
                </a:solidFill>
                <a:latin typeface="Arial" panose="020B0604020202020204" pitchFamily="34" charset="0"/>
              </a:defRPr>
            </a:lvl4pPr>
            <a:lvl5pPr marL="2057400" indent="-228600" defTabSz="760413">
              <a:defRPr>
                <a:solidFill>
                  <a:schemeClr val="tx1"/>
                </a:solidFill>
                <a:latin typeface="Arial" panose="020B0604020202020204" pitchFamily="34" charset="0"/>
              </a:defRPr>
            </a:lvl5pPr>
            <a:lvl6pPr marL="2514600" indent="-228600" defTabSz="760413" eaLnBrk="0" fontAlgn="base" hangingPunct="0">
              <a:spcBef>
                <a:spcPct val="0"/>
              </a:spcBef>
              <a:spcAft>
                <a:spcPct val="0"/>
              </a:spcAft>
              <a:defRPr>
                <a:solidFill>
                  <a:schemeClr val="tx1"/>
                </a:solidFill>
                <a:latin typeface="Arial" panose="020B0604020202020204" pitchFamily="34" charset="0"/>
              </a:defRPr>
            </a:lvl6pPr>
            <a:lvl7pPr marL="2971800" indent="-228600" defTabSz="760413" eaLnBrk="0" fontAlgn="base" hangingPunct="0">
              <a:spcBef>
                <a:spcPct val="0"/>
              </a:spcBef>
              <a:spcAft>
                <a:spcPct val="0"/>
              </a:spcAft>
              <a:defRPr>
                <a:solidFill>
                  <a:schemeClr val="tx1"/>
                </a:solidFill>
                <a:latin typeface="Arial" panose="020B0604020202020204" pitchFamily="34" charset="0"/>
              </a:defRPr>
            </a:lvl7pPr>
            <a:lvl8pPr marL="3429000" indent="-228600" defTabSz="760413" eaLnBrk="0" fontAlgn="base" hangingPunct="0">
              <a:spcBef>
                <a:spcPct val="0"/>
              </a:spcBef>
              <a:spcAft>
                <a:spcPct val="0"/>
              </a:spcAft>
              <a:defRPr>
                <a:solidFill>
                  <a:schemeClr val="tx1"/>
                </a:solidFill>
                <a:latin typeface="Arial" panose="020B0604020202020204" pitchFamily="34" charset="0"/>
              </a:defRPr>
            </a:lvl8pPr>
            <a:lvl9pPr marL="3886200" indent="-228600" defTabSz="7604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a:solidFill>
                  <a:srgbClr val="494949"/>
                </a:solidFill>
                <a:latin typeface="+mn-lt"/>
              </a:rPr>
              <a:t>Timolol</a:t>
            </a:r>
          </a:p>
          <a:p>
            <a:pPr algn="ctr" eaLnBrk="1" hangingPunct="1"/>
            <a:r>
              <a:rPr lang="en-US" altLang="en-US" sz="1000">
                <a:solidFill>
                  <a:srgbClr val="494949"/>
                </a:solidFill>
                <a:latin typeface="+mn-lt"/>
              </a:rPr>
              <a:t>0.5% BID</a:t>
            </a:r>
          </a:p>
        </p:txBody>
      </p:sp>
      <p:sp>
        <p:nvSpPr>
          <p:cNvPr id="13" name="Rectangle: Rounded Corners 12">
            <a:extLst>
              <a:ext uri="{FF2B5EF4-FFF2-40B4-BE49-F238E27FC236}">
                <a16:creationId xmlns:a16="http://schemas.microsoft.com/office/drawing/2014/main" id="{CC662C3D-37D3-6B2E-7554-ED5A0B90A532}"/>
              </a:ext>
            </a:extLst>
          </p:cNvPr>
          <p:cNvSpPr/>
          <p:nvPr/>
        </p:nvSpPr>
        <p:spPr>
          <a:xfrm>
            <a:off x="828675" y="1323975"/>
            <a:ext cx="2898100" cy="2750348"/>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9400866-149B-89DD-4AE7-1420B4858C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2039" y="4142351"/>
            <a:ext cx="960120" cy="450569"/>
          </a:xfrm>
          <a:prstGeom prst="rect">
            <a:avLst/>
          </a:prstGeom>
        </p:spPr>
      </p:pic>
      <p:sp>
        <p:nvSpPr>
          <p:cNvPr id="4" name="Content Placeholder 3">
            <a:extLst>
              <a:ext uri="{FF2B5EF4-FFF2-40B4-BE49-F238E27FC236}">
                <a16:creationId xmlns:a16="http://schemas.microsoft.com/office/drawing/2014/main" id="{63C61BCC-5419-4371-7E09-8D2608B9BBE2}"/>
              </a:ext>
            </a:extLst>
          </p:cNvPr>
          <p:cNvSpPr txBox="1">
            <a:spLocks/>
          </p:cNvSpPr>
          <p:nvPr/>
        </p:nvSpPr>
        <p:spPr>
          <a:xfrm>
            <a:off x="1279471" y="4790454"/>
            <a:ext cx="6461992" cy="37622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1600" b="0" i="0" u="none" strike="noStrike" kern="1200" baseline="0" smtClean="0">
                <a:solidFill>
                  <a:srgbClr val="58595B"/>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Clr>
                <a:srgbClr val="008896"/>
              </a:buClr>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3pPr>
            <a:lvl4pPr marL="1371600" indent="-228600" algn="l" defTabSz="914400" rtl="0" eaLnBrk="1" latinLnBrk="0" hangingPunct="1">
              <a:spcBef>
                <a:spcPct val="20000"/>
              </a:spcBef>
              <a:buClr>
                <a:srgbClr val="008896"/>
              </a:buClr>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4pPr>
            <a:lvl5pPr marL="1828800" indent="-228600" algn="l" defTabSz="914400" rtl="0" eaLnBrk="1" latinLnBrk="0" hangingPunct="1">
              <a:spcBef>
                <a:spcPct val="20000"/>
              </a:spcBef>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r>
              <a:rPr lang="en-US" sz="500">
                <a:solidFill>
                  <a:schemeClr val="bg2"/>
                </a:solidFill>
              </a:rPr>
              <a:t>1. Sarkisian SR, Ang RE, Lee AM, et al. </a:t>
            </a:r>
            <a:r>
              <a:rPr lang="en-US" sz="500" err="1">
                <a:solidFill>
                  <a:schemeClr val="bg2"/>
                </a:solidFill>
              </a:rPr>
              <a:t>Travoprost</a:t>
            </a:r>
            <a:r>
              <a:rPr lang="en-US" sz="500">
                <a:solidFill>
                  <a:schemeClr val="bg2"/>
                </a:solidFill>
              </a:rPr>
              <a:t> intracameral implant for open-angle glaucoma or ocular hypertension: 12-month results of a randomized, </a:t>
            </a:r>
            <a:r>
              <a:rPr lang="en-US" sz="500" err="1">
                <a:solidFill>
                  <a:schemeClr val="bg2"/>
                </a:solidFill>
              </a:rPr>
              <a:t>doublemasked</a:t>
            </a:r>
            <a:r>
              <a:rPr lang="en-US" sz="500">
                <a:solidFill>
                  <a:schemeClr val="bg2"/>
                </a:solidFill>
              </a:rPr>
              <a:t> trial. </a:t>
            </a:r>
            <a:r>
              <a:rPr lang="en-US" sz="500" err="1">
                <a:solidFill>
                  <a:schemeClr val="bg2"/>
                </a:solidFill>
              </a:rPr>
              <a:t>Ophthalmol</a:t>
            </a:r>
            <a:r>
              <a:rPr lang="en-US" sz="500">
                <a:solidFill>
                  <a:schemeClr val="bg2"/>
                </a:solidFill>
              </a:rPr>
              <a:t> </a:t>
            </a:r>
            <a:r>
              <a:rPr lang="en-US" sz="500" err="1">
                <a:solidFill>
                  <a:schemeClr val="bg2"/>
                </a:solidFill>
              </a:rPr>
              <a:t>Ther</a:t>
            </a:r>
            <a:r>
              <a:rPr lang="en-US" sz="500">
                <a:solidFill>
                  <a:schemeClr val="bg2"/>
                </a:solidFill>
              </a:rPr>
              <a:t>. 2024;13(4):995-1014. doi:10.1007/s40123-024-00898-y</a:t>
            </a:r>
          </a:p>
          <a:p>
            <a:pPr>
              <a:spcBef>
                <a:spcPts val="0"/>
              </a:spcBef>
            </a:pPr>
            <a:r>
              <a:rPr lang="en-US" sz="500">
                <a:solidFill>
                  <a:schemeClr val="bg2"/>
                </a:solidFill>
              </a:rPr>
              <a:t>2. </a:t>
            </a:r>
            <a:r>
              <a:rPr lang="en-US" sz="500" err="1">
                <a:solidFill>
                  <a:schemeClr val="bg2"/>
                </a:solidFill>
              </a:rPr>
              <a:t>Berdahl</a:t>
            </a:r>
            <a:r>
              <a:rPr lang="en-US" sz="500">
                <a:solidFill>
                  <a:schemeClr val="bg2"/>
                </a:solidFill>
              </a:rPr>
              <a:t> JP, Sarkisian SR Jr, Ang RE, et al; </a:t>
            </a:r>
            <a:r>
              <a:rPr lang="en-US" sz="500" err="1">
                <a:solidFill>
                  <a:schemeClr val="bg2"/>
                </a:solidFill>
              </a:rPr>
              <a:t>Travoprost</a:t>
            </a:r>
            <a:r>
              <a:rPr lang="en-US" sz="500">
                <a:solidFill>
                  <a:schemeClr val="bg2"/>
                </a:solidFill>
              </a:rPr>
              <a:t> Intraocular Implant Study Group. Efficacy and safety of the </a:t>
            </a:r>
            <a:r>
              <a:rPr lang="en-US" sz="500" err="1">
                <a:solidFill>
                  <a:schemeClr val="bg2"/>
                </a:solidFill>
              </a:rPr>
              <a:t>travoprost</a:t>
            </a:r>
            <a:r>
              <a:rPr lang="en-US" sz="500">
                <a:solidFill>
                  <a:schemeClr val="bg2"/>
                </a:solidFill>
              </a:rPr>
              <a:t> intraocular implant in reducing topical IOP-lowering medication burden in patients with open-angle glaucoma or ocular hypertension. Drugs. 2024;84(1):83-97. doi:10.1007/s40265-023-01973-7</a:t>
            </a:r>
          </a:p>
        </p:txBody>
      </p:sp>
    </p:spTree>
    <p:extLst>
      <p:ext uri="{BB962C8B-B14F-4D97-AF65-F5344CB8AC3E}">
        <p14:creationId xmlns:p14="http://schemas.microsoft.com/office/powerpoint/2010/main" val="2596360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9EB097-5E29-B04E-413F-AF64637FA9F5}"/>
              </a:ext>
            </a:extLst>
          </p:cNvPr>
          <p:cNvSpPr>
            <a:spLocks noGrp="1"/>
          </p:cNvSpPr>
          <p:nvPr>
            <p:ph sz="quarter" idx="10"/>
          </p:nvPr>
        </p:nvSpPr>
        <p:spPr/>
        <p:txBody>
          <a:bodyPr/>
          <a:lstStyle/>
          <a:p>
            <a:pPr algn="ctr"/>
            <a:r>
              <a:rPr lang="en-US" sz="1800" b="1">
                <a:solidFill>
                  <a:schemeClr val="accent6"/>
                </a:solidFill>
                <a:latin typeface="Arial" panose="020B0604020202020204" pitchFamily="34" charset="0"/>
                <a:cs typeface="Arial" panose="020B0604020202020204" pitchFamily="34" charset="0"/>
              </a:rPr>
              <a:t>81% of </a:t>
            </a:r>
            <a:r>
              <a:rPr lang="en-US" sz="1800" b="1" err="1">
                <a:solidFill>
                  <a:schemeClr val="accent6"/>
                </a:solidFill>
                <a:latin typeface="Arial" panose="020B0604020202020204" pitchFamily="34" charset="0"/>
                <a:cs typeface="Arial" panose="020B0604020202020204" pitchFamily="34" charset="0"/>
              </a:rPr>
              <a:t>iDose</a:t>
            </a:r>
            <a:r>
              <a:rPr lang="en-US" sz="1800" b="1" baseline="30000">
                <a:solidFill>
                  <a:schemeClr val="accent6"/>
                </a:solidFill>
                <a:latin typeface="Arial" panose="020B0604020202020204" pitchFamily="34" charset="0"/>
                <a:cs typeface="Arial" panose="020B0604020202020204" pitchFamily="34" charset="0"/>
              </a:rPr>
              <a:t>®</a:t>
            </a:r>
            <a:r>
              <a:rPr lang="en-US" sz="1800" b="1">
                <a:solidFill>
                  <a:schemeClr val="accent6"/>
                </a:solidFill>
                <a:latin typeface="Arial" panose="020B0604020202020204" pitchFamily="34" charset="0"/>
                <a:cs typeface="Arial" panose="020B0604020202020204" pitchFamily="34" charset="0"/>
              </a:rPr>
              <a:t> TR subjects in the Phase 3 trials were completely free of IOP-lowering topical medications at 12 months.</a:t>
            </a:r>
            <a:r>
              <a:rPr lang="en-US" sz="1800" baseline="30000">
                <a:solidFill>
                  <a:schemeClr val="accent6"/>
                </a:solidFill>
              </a:rPr>
              <a:t>1†</a:t>
            </a:r>
          </a:p>
          <a:p>
            <a:pPr algn="ctr"/>
            <a:endParaRPr lang="en-US" sz="1800" b="1">
              <a:solidFill>
                <a:schemeClr val="accent6"/>
              </a:solidFill>
            </a:endParaRPr>
          </a:p>
        </p:txBody>
      </p:sp>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p:txBody>
          <a:bodyPr/>
          <a:lstStyle/>
          <a:p>
            <a:r>
              <a:rPr lang="en-US"/>
              <a:t>Phase 3 Clinical Trial Overview</a:t>
            </a:r>
          </a:p>
        </p:txBody>
      </p:sp>
      <p:pic>
        <p:nvPicPr>
          <p:cNvPr id="35" name="Picture 34">
            <a:extLst>
              <a:ext uri="{FF2B5EF4-FFF2-40B4-BE49-F238E27FC236}">
                <a16:creationId xmlns:a16="http://schemas.microsoft.com/office/drawing/2014/main" id="{4BB0D3C3-73B0-C82D-708C-6F1B09BFC94E}"/>
              </a:ext>
            </a:extLst>
          </p:cNvPr>
          <p:cNvPicPr>
            <a:picLocks noChangeAspect="1"/>
          </p:cNvPicPr>
          <p:nvPr/>
        </p:nvPicPr>
        <p:blipFill>
          <a:blip r:embed="rId3"/>
          <a:stretch>
            <a:fillRect/>
          </a:stretch>
        </p:blipFill>
        <p:spPr>
          <a:xfrm>
            <a:off x="658793" y="1680075"/>
            <a:ext cx="3096861" cy="2917704"/>
          </a:xfrm>
          <a:prstGeom prst="rect">
            <a:avLst/>
          </a:prstGeom>
        </p:spPr>
      </p:pic>
      <p:pic>
        <p:nvPicPr>
          <p:cNvPr id="6" name="Picture 5">
            <a:extLst>
              <a:ext uri="{FF2B5EF4-FFF2-40B4-BE49-F238E27FC236}">
                <a16:creationId xmlns:a16="http://schemas.microsoft.com/office/drawing/2014/main" id="{AD991D13-E914-BE89-7787-55F71A4ADCED}"/>
              </a:ext>
            </a:extLst>
          </p:cNvPr>
          <p:cNvPicPr>
            <a:picLocks noChangeAspect="1"/>
          </p:cNvPicPr>
          <p:nvPr/>
        </p:nvPicPr>
        <p:blipFill>
          <a:blip r:embed="rId4"/>
          <a:stretch>
            <a:fillRect/>
          </a:stretch>
        </p:blipFill>
        <p:spPr>
          <a:xfrm>
            <a:off x="3902578" y="1680075"/>
            <a:ext cx="5009188" cy="2916936"/>
          </a:xfrm>
          <a:prstGeom prst="rect">
            <a:avLst/>
          </a:prstGeom>
        </p:spPr>
      </p:pic>
      <p:sp>
        <p:nvSpPr>
          <p:cNvPr id="7" name="Content Placeholder 3">
            <a:extLst>
              <a:ext uri="{FF2B5EF4-FFF2-40B4-BE49-F238E27FC236}">
                <a16:creationId xmlns:a16="http://schemas.microsoft.com/office/drawing/2014/main" id="{2E81F479-B3F2-39E7-A599-959F7BE3FF92}"/>
              </a:ext>
            </a:extLst>
          </p:cNvPr>
          <p:cNvSpPr txBox="1">
            <a:spLocks/>
          </p:cNvSpPr>
          <p:nvPr/>
        </p:nvSpPr>
        <p:spPr>
          <a:xfrm>
            <a:off x="1279471" y="4790454"/>
            <a:ext cx="6427616" cy="376225"/>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1600" b="0" i="0" u="none" strike="noStrike" kern="1200" baseline="0" smtClean="0">
                <a:solidFill>
                  <a:srgbClr val="58595B"/>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Clr>
                <a:srgbClr val="008896"/>
              </a:buClr>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3pPr>
            <a:lvl4pPr marL="1371600" indent="-228600" algn="l" defTabSz="914400" rtl="0" eaLnBrk="1" latinLnBrk="0" hangingPunct="1">
              <a:spcBef>
                <a:spcPct val="20000"/>
              </a:spcBef>
              <a:buClr>
                <a:srgbClr val="008896"/>
              </a:buClr>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4pPr>
            <a:lvl5pPr marL="1828800" indent="-228600" algn="l" defTabSz="914400" rtl="0" eaLnBrk="1" latinLnBrk="0" hangingPunct="1">
              <a:spcBef>
                <a:spcPct val="20000"/>
              </a:spcBef>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r>
              <a:rPr lang="en-US" sz="400">
                <a:solidFill>
                  <a:schemeClr val="bg2"/>
                </a:solidFill>
              </a:rPr>
              <a:t>* Beyond 3-months, while FDA determined </a:t>
            </a:r>
            <a:r>
              <a:rPr lang="en-US" sz="400" err="1">
                <a:solidFill>
                  <a:schemeClr val="bg2"/>
                </a:solidFill>
              </a:rPr>
              <a:t>iDose</a:t>
            </a:r>
            <a:r>
              <a:rPr lang="en-US" sz="400">
                <a:solidFill>
                  <a:schemeClr val="bg2"/>
                </a:solidFill>
              </a:rPr>
              <a:t> TR did not meet non-inferiority, the study was not prospectively powered to do so.</a:t>
            </a:r>
          </a:p>
          <a:p>
            <a:pPr>
              <a:spcBef>
                <a:spcPts val="0"/>
              </a:spcBef>
            </a:pPr>
            <a:r>
              <a:rPr lang="en-US" sz="400" baseline="30000">
                <a:solidFill>
                  <a:schemeClr val="bg2"/>
                </a:solidFill>
              </a:rPr>
              <a:t>†</a:t>
            </a:r>
            <a:r>
              <a:rPr lang="en-US" sz="400">
                <a:solidFill>
                  <a:schemeClr val="bg2"/>
                </a:solidFill>
              </a:rPr>
              <a:t> </a:t>
            </a:r>
            <a:r>
              <a:rPr lang="en-US" sz="400" err="1">
                <a:solidFill>
                  <a:schemeClr val="bg2"/>
                </a:solidFill>
              </a:rPr>
              <a:t>iDose</a:t>
            </a:r>
            <a:r>
              <a:rPr lang="en-US" sz="400">
                <a:solidFill>
                  <a:schemeClr val="bg2"/>
                </a:solidFill>
              </a:rPr>
              <a:t> TR clinical results shown represent the approved and commercially marketed version; identified as the “slow-eluting implant arm” in the pivotal trials. </a:t>
            </a:r>
          </a:p>
          <a:p>
            <a:pPr>
              <a:spcBef>
                <a:spcPts val="0"/>
              </a:spcBef>
            </a:pPr>
            <a:r>
              <a:rPr lang="en-US" sz="400">
                <a:solidFill>
                  <a:schemeClr val="bg2"/>
                </a:solidFill>
              </a:rPr>
              <a:t>1. Sarkisian SR, Ang RE, Lee AM, et al. </a:t>
            </a:r>
            <a:r>
              <a:rPr lang="en-US" sz="400" err="1">
                <a:solidFill>
                  <a:schemeClr val="bg2"/>
                </a:solidFill>
              </a:rPr>
              <a:t>Travoprost</a:t>
            </a:r>
            <a:r>
              <a:rPr lang="en-US" sz="400">
                <a:solidFill>
                  <a:schemeClr val="bg2"/>
                </a:solidFill>
              </a:rPr>
              <a:t> intracameral implant for open-angle glaucoma or ocular hypertension: 12-month results of a randomized, double-masked trial. </a:t>
            </a:r>
            <a:r>
              <a:rPr lang="en-US" sz="400" err="1">
                <a:solidFill>
                  <a:schemeClr val="bg2"/>
                </a:solidFill>
              </a:rPr>
              <a:t>Ophthalmol</a:t>
            </a:r>
            <a:r>
              <a:rPr lang="en-US" sz="400">
                <a:solidFill>
                  <a:schemeClr val="bg2"/>
                </a:solidFill>
              </a:rPr>
              <a:t> </a:t>
            </a:r>
            <a:r>
              <a:rPr lang="en-US" sz="400" err="1">
                <a:solidFill>
                  <a:schemeClr val="bg2"/>
                </a:solidFill>
              </a:rPr>
              <a:t>Ther</a:t>
            </a:r>
            <a:r>
              <a:rPr lang="en-US" sz="400">
                <a:solidFill>
                  <a:schemeClr val="bg2"/>
                </a:solidFill>
              </a:rPr>
              <a:t>. 2024;13(4):995-1014. doi:10.1007/s40123-024-00898-y</a:t>
            </a:r>
          </a:p>
          <a:p>
            <a:pPr>
              <a:spcBef>
                <a:spcPts val="0"/>
              </a:spcBef>
            </a:pPr>
            <a:r>
              <a:rPr lang="en-US" sz="400">
                <a:solidFill>
                  <a:schemeClr val="bg2"/>
                </a:solidFill>
              </a:rPr>
              <a:t>2. Bacharach J, Doan LV, Stephens KG, et al. </a:t>
            </a:r>
            <a:r>
              <a:rPr lang="en-US" sz="400" err="1">
                <a:solidFill>
                  <a:schemeClr val="bg2"/>
                </a:solidFill>
              </a:rPr>
              <a:t>Travoprost</a:t>
            </a:r>
            <a:r>
              <a:rPr lang="en-US" sz="400">
                <a:solidFill>
                  <a:schemeClr val="bg2"/>
                </a:solidFill>
              </a:rPr>
              <a:t> intracameral implant demonstrates superior IOP lowering versus topical prostaglandin analog monotherapy in patients with open-angle glaucoma or ocular hypertension. </a:t>
            </a:r>
            <a:r>
              <a:rPr lang="en-US" sz="400" err="1">
                <a:solidFill>
                  <a:schemeClr val="bg2"/>
                </a:solidFill>
              </a:rPr>
              <a:t>Ophthalmol</a:t>
            </a:r>
            <a:r>
              <a:rPr lang="en-US" sz="400">
                <a:solidFill>
                  <a:schemeClr val="bg2"/>
                </a:solidFill>
              </a:rPr>
              <a:t> </a:t>
            </a:r>
            <a:r>
              <a:rPr lang="en-US" sz="400" err="1">
                <a:solidFill>
                  <a:schemeClr val="bg2"/>
                </a:solidFill>
              </a:rPr>
              <a:t>Ther</a:t>
            </a:r>
            <a:r>
              <a:rPr lang="en-US" sz="400">
                <a:solidFill>
                  <a:schemeClr val="bg2"/>
                </a:solidFill>
              </a:rPr>
              <a:t>. Published online July 10, 2024. doi:10.1007/s40123-024-00992-1</a:t>
            </a:r>
          </a:p>
          <a:p>
            <a:pPr>
              <a:spcBef>
                <a:spcPts val="0"/>
              </a:spcBef>
            </a:pPr>
            <a:endParaRPr lang="en-US" sz="400">
              <a:solidFill>
                <a:schemeClr val="bg2"/>
              </a:solidFill>
            </a:endParaRPr>
          </a:p>
        </p:txBody>
      </p:sp>
    </p:spTree>
    <p:extLst>
      <p:ext uri="{BB962C8B-B14F-4D97-AF65-F5344CB8AC3E}">
        <p14:creationId xmlns:p14="http://schemas.microsoft.com/office/powerpoint/2010/main" val="3966037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86DE2455-B9C9-279A-4BC1-D11C7E8D924F}"/>
              </a:ext>
            </a:extLst>
          </p:cNvPr>
          <p:cNvGraphicFramePr>
            <a:graphicFrameLocks/>
          </p:cNvGraphicFramePr>
          <p:nvPr/>
        </p:nvGraphicFramePr>
        <p:xfrm>
          <a:off x="2971800" y="1413963"/>
          <a:ext cx="5968052" cy="3033225"/>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3A6179D4-7BD8-E93F-3AF3-589B211D33BF}"/>
              </a:ext>
            </a:extLst>
          </p:cNvPr>
          <p:cNvSpPr txBox="1">
            <a:spLocks/>
          </p:cNvSpPr>
          <p:nvPr/>
        </p:nvSpPr>
        <p:spPr>
          <a:xfrm>
            <a:off x="1330471" y="877279"/>
            <a:ext cx="6502220" cy="4156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0" kern="1200" baseline="0">
                <a:solidFill>
                  <a:srgbClr val="008896"/>
                </a:solidFill>
                <a:latin typeface="Lato Black" panose="020F0502020204030203" pitchFamily="34" charset="0"/>
                <a:ea typeface="+mj-ea"/>
                <a:cs typeface="Arial" panose="020B0604020202020204" pitchFamily="34" charset="0"/>
              </a:defRPr>
            </a:lvl1pPr>
          </a:lstStyle>
          <a:p>
            <a:pPr algn="ctr"/>
            <a:r>
              <a:rPr lang="en-US" sz="1600" b="1">
                <a:solidFill>
                  <a:schemeClr val="tx1">
                    <a:lumMod val="50000"/>
                    <a:lumOff val="50000"/>
                  </a:schemeClr>
                </a:solidFill>
                <a:latin typeface="+mn-lt"/>
              </a:rPr>
              <a:t>Percent of Eyes Well Controlled* on Same or Fewer Topical Medications From Baseline</a:t>
            </a:r>
          </a:p>
        </p:txBody>
      </p:sp>
      <p:sp>
        <p:nvSpPr>
          <p:cNvPr id="5" name="Title 4">
            <a:extLst>
              <a:ext uri="{FF2B5EF4-FFF2-40B4-BE49-F238E27FC236}">
                <a16:creationId xmlns:a16="http://schemas.microsoft.com/office/drawing/2014/main" id="{4A9632DE-3845-87B6-67F7-E3FE425681B9}"/>
              </a:ext>
            </a:extLst>
          </p:cNvPr>
          <p:cNvSpPr>
            <a:spLocks noGrp="1"/>
          </p:cNvSpPr>
          <p:nvPr>
            <p:ph type="title"/>
          </p:nvPr>
        </p:nvSpPr>
        <p:spPr/>
        <p:txBody>
          <a:bodyPr/>
          <a:lstStyle/>
          <a:p>
            <a:r>
              <a:rPr lang="en-US" sz="2200">
                <a:solidFill>
                  <a:srgbClr val="008896"/>
                </a:solidFill>
                <a:ea typeface="Lato Black" panose="020F0502020204030203" pitchFamily="34" charset="0"/>
                <a:cs typeface="Lato Black" panose="020F0502020204030203" pitchFamily="34" charset="0"/>
              </a:rPr>
              <a:t>Phase 2b Trial</a:t>
            </a:r>
            <a:r>
              <a:rPr lang="en-US" sz="2200">
                <a:ea typeface="Lato Black" panose="020F0502020204030203" pitchFamily="34" charset="0"/>
                <a:cs typeface="Lato Black" panose="020F0502020204030203" pitchFamily="34" charset="0"/>
              </a:rPr>
              <a:t>: </a:t>
            </a:r>
            <a:r>
              <a:rPr lang="en-US" sz="2200">
                <a:solidFill>
                  <a:srgbClr val="008896"/>
                </a:solidFill>
                <a:ea typeface="Lato Black" panose="020F0502020204030203" pitchFamily="34" charset="0"/>
                <a:cs typeface="Lato Black" panose="020F0502020204030203" pitchFamily="34" charset="0"/>
              </a:rPr>
              <a:t>Sustained Duration Through 36 Months</a:t>
            </a:r>
            <a:r>
              <a:rPr lang="en-US" sz="2200" baseline="30000">
                <a:ea typeface="Lato Black" panose="020F0502020204030203" pitchFamily="34" charset="0"/>
                <a:cs typeface="Lato Black" panose="020F0502020204030203" pitchFamily="34" charset="0"/>
              </a:rPr>
              <a:t>1</a:t>
            </a:r>
            <a:endParaRPr lang="en-US" sz="2200"/>
          </a:p>
        </p:txBody>
      </p:sp>
      <p:sp>
        <p:nvSpPr>
          <p:cNvPr id="9" name="TextBox 8">
            <a:extLst>
              <a:ext uri="{FF2B5EF4-FFF2-40B4-BE49-F238E27FC236}">
                <a16:creationId xmlns:a16="http://schemas.microsoft.com/office/drawing/2014/main" id="{838C44FE-ED97-0188-6F01-100C5B1C2D28}"/>
              </a:ext>
            </a:extLst>
          </p:cNvPr>
          <p:cNvSpPr txBox="1"/>
          <p:nvPr/>
        </p:nvSpPr>
        <p:spPr>
          <a:xfrm>
            <a:off x="3178374" y="4488891"/>
            <a:ext cx="4380906" cy="253916"/>
          </a:xfrm>
          <a:prstGeom prst="rect">
            <a:avLst/>
          </a:prstGeom>
          <a:noFill/>
        </p:spPr>
        <p:txBody>
          <a:bodyPr wrap="square">
            <a:spAutoFit/>
          </a:bodyPr>
          <a:lstStyle/>
          <a:p>
            <a:r>
              <a:rPr lang="en-US" sz="1050" i="1">
                <a:solidFill>
                  <a:schemeClr val="accent5"/>
                </a:solidFill>
              </a:rPr>
              <a:t>* Well controlled was defined as pressures of 18 mmHg and below.</a:t>
            </a:r>
          </a:p>
        </p:txBody>
      </p:sp>
      <p:sp>
        <p:nvSpPr>
          <p:cNvPr id="17" name="Rectangle 16">
            <a:extLst>
              <a:ext uri="{FF2B5EF4-FFF2-40B4-BE49-F238E27FC236}">
                <a16:creationId xmlns:a16="http://schemas.microsoft.com/office/drawing/2014/main" id="{70AB60A7-6CBF-170B-564D-DB56CD112084}"/>
              </a:ext>
            </a:extLst>
          </p:cNvPr>
          <p:cNvSpPr/>
          <p:nvPr/>
        </p:nvSpPr>
        <p:spPr>
          <a:xfrm rot="5400000">
            <a:off x="91640" y="1990504"/>
            <a:ext cx="2673181" cy="1838571"/>
          </a:xfrm>
          <a:prstGeom prst="rect">
            <a:avLst/>
          </a:prstGeom>
          <a:solidFill>
            <a:schemeClr val="accent1"/>
          </a:solidFill>
          <a:ln>
            <a:noFill/>
          </a:ln>
          <a:effectLst>
            <a:outerShdw blurRad="50800" dist="38100" dir="16200000"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7D1786F-2E49-7B32-9A02-BFBEF82F650A}"/>
              </a:ext>
            </a:extLst>
          </p:cNvPr>
          <p:cNvSpPr txBox="1"/>
          <p:nvPr/>
        </p:nvSpPr>
        <p:spPr>
          <a:xfrm>
            <a:off x="552964" y="2375437"/>
            <a:ext cx="1750531" cy="1815882"/>
          </a:xfrm>
          <a:prstGeom prst="rect">
            <a:avLst/>
          </a:prstGeom>
          <a:noFill/>
        </p:spPr>
        <p:txBody>
          <a:bodyPr wrap="square">
            <a:spAutoFit/>
          </a:bodyPr>
          <a:lstStyle/>
          <a:p>
            <a:r>
              <a:rPr lang="en-US" sz="1400" b="1">
                <a:solidFill>
                  <a:schemeClr val="bg2"/>
                </a:solidFill>
                <a:effectLst/>
                <a:latin typeface="+mj-lt"/>
              </a:rPr>
              <a:t>of iDose TR subjects were well controlled on same or fewer topical medications in the Phase 2b trial at 36 months.</a:t>
            </a:r>
            <a:r>
              <a:rPr lang="en-US" sz="1400" b="1" baseline="30000">
                <a:solidFill>
                  <a:schemeClr val="bg2"/>
                </a:solidFill>
                <a:effectLst/>
                <a:latin typeface="+mj-lt"/>
              </a:rPr>
              <a:t>1</a:t>
            </a:r>
            <a:endParaRPr lang="en-US" sz="1400" b="1" baseline="30000">
              <a:solidFill>
                <a:schemeClr val="bg2"/>
              </a:solidFill>
              <a:latin typeface="+mj-lt"/>
            </a:endParaRPr>
          </a:p>
        </p:txBody>
      </p:sp>
      <p:sp>
        <p:nvSpPr>
          <p:cNvPr id="19" name="Subtitle 2">
            <a:extLst>
              <a:ext uri="{FF2B5EF4-FFF2-40B4-BE49-F238E27FC236}">
                <a16:creationId xmlns:a16="http://schemas.microsoft.com/office/drawing/2014/main" id="{F64C415A-1A0F-14A3-DACD-261B62D587B7}"/>
              </a:ext>
            </a:extLst>
          </p:cNvPr>
          <p:cNvSpPr txBox="1">
            <a:spLocks/>
          </p:cNvSpPr>
          <p:nvPr/>
        </p:nvSpPr>
        <p:spPr>
          <a:xfrm>
            <a:off x="630853" y="1617288"/>
            <a:ext cx="1612812" cy="92333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5400" b="1">
                <a:solidFill>
                  <a:schemeClr val="bg2"/>
                </a:solidFill>
                <a:latin typeface="+mj-lt"/>
              </a:rPr>
              <a:t>69%</a:t>
            </a:r>
          </a:p>
        </p:txBody>
      </p:sp>
      <p:sp>
        <p:nvSpPr>
          <p:cNvPr id="20" name="Title 1">
            <a:extLst>
              <a:ext uri="{FF2B5EF4-FFF2-40B4-BE49-F238E27FC236}">
                <a16:creationId xmlns:a16="http://schemas.microsoft.com/office/drawing/2014/main" id="{FA621D80-68DD-F856-34B3-4FFF029C7C98}"/>
              </a:ext>
            </a:extLst>
          </p:cNvPr>
          <p:cNvSpPr txBox="1">
            <a:spLocks/>
          </p:cNvSpPr>
          <p:nvPr/>
        </p:nvSpPr>
        <p:spPr>
          <a:xfrm rot="16200000">
            <a:off x="1726959" y="2701827"/>
            <a:ext cx="2402530" cy="415636"/>
          </a:xfrm>
          <a:prstGeom prst="rect">
            <a:avLst/>
          </a:prstGeom>
        </p:spPr>
        <p:txBody>
          <a:bodyPr vert="horz" lIns="91440" tIns="45720" rIns="91440" bIns="45720" rtlCol="0" anchor="ctr">
            <a:noAutofit/>
          </a:bodyPr>
          <a:lstStyle>
            <a:lvl1pPr algn="l" defTabSz="914400" rtl="0" eaLnBrk="1" latinLnBrk="0" hangingPunct="1">
              <a:spcBef>
                <a:spcPct val="0"/>
              </a:spcBef>
              <a:buNone/>
              <a:defRPr sz="2400" b="0" kern="1200" baseline="0">
                <a:solidFill>
                  <a:srgbClr val="008896"/>
                </a:solidFill>
                <a:latin typeface="Lato Black" panose="020F0502020204030203" pitchFamily="34" charset="0"/>
                <a:ea typeface="+mj-ea"/>
                <a:cs typeface="Arial" panose="020B0604020202020204" pitchFamily="34" charset="0"/>
              </a:defRPr>
            </a:lvl1pPr>
          </a:lstStyle>
          <a:p>
            <a:pPr algn="ctr"/>
            <a:r>
              <a:rPr lang="en-US" sz="1200" b="1">
                <a:solidFill>
                  <a:schemeClr val="accent5"/>
                </a:solidFill>
                <a:latin typeface="+mn-lt"/>
              </a:rPr>
              <a:t>Responders (%)</a:t>
            </a:r>
          </a:p>
        </p:txBody>
      </p:sp>
      <p:sp>
        <p:nvSpPr>
          <p:cNvPr id="7" name="Content Placeholder 3">
            <a:extLst>
              <a:ext uri="{FF2B5EF4-FFF2-40B4-BE49-F238E27FC236}">
                <a16:creationId xmlns:a16="http://schemas.microsoft.com/office/drawing/2014/main" id="{1B75E764-15A8-DA37-5178-5745AF3FC3D3}"/>
              </a:ext>
            </a:extLst>
          </p:cNvPr>
          <p:cNvSpPr txBox="1">
            <a:spLocks/>
          </p:cNvSpPr>
          <p:nvPr/>
        </p:nvSpPr>
        <p:spPr>
          <a:xfrm>
            <a:off x="1279471" y="4824829"/>
            <a:ext cx="6441366" cy="233077"/>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lang="en-US" sz="1600" b="0" i="0" u="none" strike="noStrike" kern="1200" baseline="0" smtClean="0">
                <a:solidFill>
                  <a:srgbClr val="58595B"/>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Clr>
                <a:srgbClr val="008896"/>
              </a:buClr>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3pPr>
            <a:lvl4pPr marL="1371600" indent="-228600" algn="l" defTabSz="914400" rtl="0" eaLnBrk="1" latinLnBrk="0" hangingPunct="1">
              <a:spcBef>
                <a:spcPct val="20000"/>
              </a:spcBef>
              <a:buClr>
                <a:srgbClr val="008896"/>
              </a:buClr>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4pPr>
            <a:lvl5pPr marL="1828800" indent="-228600" algn="l" defTabSz="914400" rtl="0" eaLnBrk="1" latinLnBrk="0" hangingPunct="1">
              <a:spcBef>
                <a:spcPct val="20000"/>
              </a:spcBef>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r>
              <a:rPr lang="en-US" sz="500">
                <a:solidFill>
                  <a:schemeClr val="bg2"/>
                </a:solidFill>
              </a:rPr>
              <a:t>1. </a:t>
            </a:r>
            <a:r>
              <a:rPr lang="en-US" sz="500" err="1">
                <a:solidFill>
                  <a:schemeClr val="bg2"/>
                </a:solidFill>
              </a:rPr>
              <a:t>Berdahl</a:t>
            </a:r>
            <a:r>
              <a:rPr lang="en-US" sz="500">
                <a:solidFill>
                  <a:schemeClr val="bg2"/>
                </a:solidFill>
              </a:rPr>
              <a:t> JP, Sarkisian SR Jr, Ang RE, et al; </a:t>
            </a:r>
            <a:r>
              <a:rPr lang="en-US" sz="500" err="1">
                <a:solidFill>
                  <a:schemeClr val="bg2"/>
                </a:solidFill>
              </a:rPr>
              <a:t>Travoprost</a:t>
            </a:r>
            <a:r>
              <a:rPr lang="en-US" sz="500">
                <a:solidFill>
                  <a:schemeClr val="bg2"/>
                </a:solidFill>
              </a:rPr>
              <a:t> Intraocular Implant Study Group. Efficacy and safety of the </a:t>
            </a:r>
            <a:r>
              <a:rPr lang="en-US" sz="500" err="1">
                <a:solidFill>
                  <a:schemeClr val="bg2"/>
                </a:solidFill>
              </a:rPr>
              <a:t>travoprost</a:t>
            </a:r>
            <a:r>
              <a:rPr lang="en-US" sz="500">
                <a:solidFill>
                  <a:schemeClr val="bg2"/>
                </a:solidFill>
              </a:rPr>
              <a:t> intraocular implant in reducing topical IOP-lowering medication burden in patients with open-angle glaucoma or ocular hypertension. Drugs. 2024;84(1):83-97. doi:10.1007/s40265-023-01973-7</a:t>
            </a:r>
          </a:p>
        </p:txBody>
      </p:sp>
    </p:spTree>
    <p:extLst>
      <p:ext uri="{BB962C8B-B14F-4D97-AF65-F5344CB8AC3E}">
        <p14:creationId xmlns:p14="http://schemas.microsoft.com/office/powerpoint/2010/main" val="37151505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9EB097-5E29-B04E-413F-AF64637FA9F5}"/>
              </a:ext>
            </a:extLst>
          </p:cNvPr>
          <p:cNvSpPr>
            <a:spLocks noGrp="1"/>
          </p:cNvSpPr>
          <p:nvPr>
            <p:ph sz="quarter" idx="10"/>
          </p:nvPr>
        </p:nvSpPr>
        <p:spPr>
          <a:xfrm>
            <a:off x="429689" y="833134"/>
            <a:ext cx="8294203" cy="3429000"/>
          </a:xfrm>
        </p:spPr>
        <p:txBody>
          <a:bodyPr/>
          <a:lstStyle/>
          <a:p>
            <a:r>
              <a:rPr lang="en-US" sz="900" i="1">
                <a:solidFill>
                  <a:schemeClr val="accent5"/>
                </a:solidFill>
                <a:latin typeface="Arial" panose="020B0604020202020204"/>
              </a:rPr>
              <a:t>Open label, single-center study (n=210) to determine in-patient drug elution rate and aqueous humor (AH) exposure to </a:t>
            </a:r>
            <a:r>
              <a:rPr lang="en-US" sz="900" i="1" err="1">
                <a:solidFill>
                  <a:schemeClr val="accent5"/>
                </a:solidFill>
                <a:latin typeface="Arial" panose="020B0604020202020204"/>
              </a:rPr>
              <a:t>travoprost</a:t>
            </a:r>
            <a:r>
              <a:rPr lang="en-US" sz="900" i="1">
                <a:solidFill>
                  <a:schemeClr val="accent5"/>
                </a:solidFill>
                <a:latin typeface="Arial" panose="020B0604020202020204"/>
              </a:rPr>
              <a:t> free acid (TFA)</a:t>
            </a:r>
          </a:p>
          <a:p>
            <a:endParaRPr lang="en-US" sz="900"/>
          </a:p>
        </p:txBody>
      </p:sp>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a:xfrm>
            <a:off x="429689" y="251114"/>
            <a:ext cx="8480555" cy="415636"/>
          </a:xfrm>
        </p:spPr>
        <p:txBody>
          <a:bodyPr/>
          <a:lstStyle/>
          <a:p>
            <a:r>
              <a:rPr lang="en-US" sz="2200"/>
              <a:t>Pharmacokinetic Trial Demonstrated Durable Drug Concentration</a:t>
            </a:r>
            <a:r>
              <a:rPr lang="en-US" sz="2200" baseline="30000"/>
              <a:t>1</a:t>
            </a:r>
          </a:p>
        </p:txBody>
      </p:sp>
      <p:sp>
        <p:nvSpPr>
          <p:cNvPr id="4" name="Content Placeholder 3">
            <a:extLst>
              <a:ext uri="{FF2B5EF4-FFF2-40B4-BE49-F238E27FC236}">
                <a16:creationId xmlns:a16="http://schemas.microsoft.com/office/drawing/2014/main" id="{E744CAAE-2B08-09BE-3527-2B1D878F33A2}"/>
              </a:ext>
            </a:extLst>
          </p:cNvPr>
          <p:cNvSpPr>
            <a:spLocks noGrp="1"/>
          </p:cNvSpPr>
          <p:nvPr>
            <p:ph sz="quarter" idx="11"/>
          </p:nvPr>
        </p:nvSpPr>
        <p:spPr>
          <a:xfrm>
            <a:off x="1279471" y="4824829"/>
            <a:ext cx="6422424" cy="191493"/>
          </a:xfrm>
        </p:spPr>
        <p:txBody>
          <a:bodyPr/>
          <a:lstStyle/>
          <a:p>
            <a:pPr>
              <a:spcBef>
                <a:spcPts val="0"/>
              </a:spcBef>
            </a:pPr>
            <a:r>
              <a:rPr lang="en-US" sz="500"/>
              <a:t>1. </a:t>
            </a:r>
            <a:r>
              <a:rPr lang="en-US" sz="500" err="1"/>
              <a:t>Szekely</a:t>
            </a:r>
            <a:r>
              <a:rPr lang="en-US" sz="500"/>
              <a:t> G, Katz LJ, </a:t>
            </a:r>
            <a:r>
              <a:rPr lang="en-US" sz="500" err="1"/>
              <a:t>Voskanyan</a:t>
            </a:r>
            <a:r>
              <a:rPr lang="en-US" sz="500"/>
              <a:t> LA, et al. </a:t>
            </a:r>
            <a:r>
              <a:rPr lang="en-US" sz="500" err="1"/>
              <a:t>Travoprost</a:t>
            </a:r>
            <a:r>
              <a:rPr lang="en-US" sz="500"/>
              <a:t> intraocular implant (</a:t>
            </a:r>
            <a:r>
              <a:rPr lang="en-US" sz="500" err="1"/>
              <a:t>iDose</a:t>
            </a:r>
            <a:r>
              <a:rPr lang="en-US" sz="500"/>
              <a:t>® TR) delivers therapeutically relevant and durable aqueous humor drug concentrations at 24 months. Poster presented at: Association for Research in Vision and Ophthalmology (ARVO) Annual Meeting; May 5-9, 2024; Seattle, WA.</a:t>
            </a:r>
          </a:p>
        </p:txBody>
      </p:sp>
      <p:sp>
        <p:nvSpPr>
          <p:cNvPr id="5" name="TextBox 4">
            <a:extLst>
              <a:ext uri="{FF2B5EF4-FFF2-40B4-BE49-F238E27FC236}">
                <a16:creationId xmlns:a16="http://schemas.microsoft.com/office/drawing/2014/main" id="{427BCEB9-1C01-0237-23CD-FCDEAD8A0900}"/>
              </a:ext>
            </a:extLst>
          </p:cNvPr>
          <p:cNvSpPr txBox="1"/>
          <p:nvPr/>
        </p:nvSpPr>
        <p:spPr>
          <a:xfrm>
            <a:off x="5522335" y="1450438"/>
            <a:ext cx="2380670" cy="1169551"/>
          </a:xfrm>
          <a:prstGeom prst="rect">
            <a:avLst/>
          </a:prstGeom>
          <a:noFill/>
        </p:spPr>
        <p:txBody>
          <a:bodyPr wrap="square" rtlCol="0">
            <a:spAutoFit/>
          </a:bodyPr>
          <a:lstStyle/>
          <a:p>
            <a:pPr algn="ctr"/>
            <a:r>
              <a:rPr lang="en-US" sz="1000" b="1">
                <a:solidFill>
                  <a:schemeClr val="tx1">
                    <a:lumMod val="50000"/>
                    <a:lumOff val="50000"/>
                  </a:schemeClr>
                </a:solidFill>
              </a:rPr>
              <a:t>Mean TFA levels were above CMAX concentration of TFA (1.78 ng/mL) determined after the dosing of topical </a:t>
            </a:r>
            <a:r>
              <a:rPr lang="en-US" sz="1000" b="1" err="1">
                <a:solidFill>
                  <a:schemeClr val="tx1">
                    <a:lumMod val="50000"/>
                    <a:lumOff val="50000"/>
                  </a:schemeClr>
                </a:solidFill>
              </a:rPr>
              <a:t>travoprost</a:t>
            </a:r>
            <a:r>
              <a:rPr lang="en-US" sz="1000" b="1">
                <a:solidFill>
                  <a:schemeClr val="tx1">
                    <a:lumMod val="50000"/>
                    <a:lumOff val="50000"/>
                  </a:schemeClr>
                </a:solidFill>
              </a:rPr>
              <a:t>; levels were also above efficacious TFA level (.095 ng/mL) estimated after intracameral implant dosing of </a:t>
            </a:r>
            <a:r>
              <a:rPr lang="en-US" sz="1000" b="1" err="1">
                <a:solidFill>
                  <a:schemeClr val="tx1">
                    <a:lumMod val="50000"/>
                    <a:lumOff val="50000"/>
                  </a:schemeClr>
                </a:solidFill>
              </a:rPr>
              <a:t>travoprost</a:t>
            </a:r>
            <a:endParaRPr lang="en-US" sz="1000" b="1">
              <a:solidFill>
                <a:schemeClr val="tx1">
                  <a:lumMod val="50000"/>
                  <a:lumOff val="50000"/>
                </a:schemeClr>
              </a:solidFill>
            </a:endParaRPr>
          </a:p>
        </p:txBody>
      </p:sp>
      <p:cxnSp>
        <p:nvCxnSpPr>
          <p:cNvPr id="6" name="Straight Connector 5">
            <a:extLst>
              <a:ext uri="{FF2B5EF4-FFF2-40B4-BE49-F238E27FC236}">
                <a16:creationId xmlns:a16="http://schemas.microsoft.com/office/drawing/2014/main" id="{E5D8085C-D648-EB1E-02FE-259C988D9BA4}"/>
              </a:ext>
            </a:extLst>
          </p:cNvPr>
          <p:cNvCxnSpPr>
            <a:cxnSpLocks/>
          </p:cNvCxnSpPr>
          <p:nvPr/>
        </p:nvCxnSpPr>
        <p:spPr>
          <a:xfrm>
            <a:off x="1209654" y="2990466"/>
            <a:ext cx="6492240" cy="0"/>
          </a:xfrm>
          <a:prstGeom prst="line">
            <a:avLst/>
          </a:prstGeom>
          <a:noFill/>
          <a:ln w="6350" cap="flat" cmpd="sng" algn="ctr">
            <a:solidFill>
              <a:srgbClr val="757575"/>
            </a:solidFill>
            <a:prstDash val="solid"/>
            <a:miter lim="800000"/>
          </a:ln>
          <a:effectLst/>
        </p:spPr>
      </p:cxnSp>
      <p:sp>
        <p:nvSpPr>
          <p:cNvPr id="7" name="TextBox 6">
            <a:extLst>
              <a:ext uri="{FF2B5EF4-FFF2-40B4-BE49-F238E27FC236}">
                <a16:creationId xmlns:a16="http://schemas.microsoft.com/office/drawing/2014/main" id="{FF4E9BDE-A077-3AA8-E253-6EEB8DAAFC3F}"/>
              </a:ext>
            </a:extLst>
          </p:cNvPr>
          <p:cNvSpPr txBox="1"/>
          <p:nvPr/>
        </p:nvSpPr>
        <p:spPr>
          <a:xfrm>
            <a:off x="5681165" y="3671010"/>
            <a:ext cx="2063010" cy="553998"/>
          </a:xfrm>
          <a:prstGeom prst="rect">
            <a:avLst/>
          </a:prstGeom>
          <a:noFill/>
        </p:spPr>
        <p:txBody>
          <a:bodyPr wrap="square" rtlCol="0">
            <a:spAutoFit/>
          </a:bodyPr>
          <a:lstStyle/>
          <a:p>
            <a:pPr algn="ctr"/>
            <a:r>
              <a:rPr lang="en-US" sz="1000" b="1">
                <a:solidFill>
                  <a:schemeClr val="tx1">
                    <a:lumMod val="50000"/>
                    <a:lumOff val="50000"/>
                  </a:schemeClr>
                </a:solidFill>
              </a:rPr>
              <a:t>At 24 months, </a:t>
            </a:r>
            <a:r>
              <a:rPr lang="en-US" sz="1000" b="1" err="1">
                <a:solidFill>
                  <a:schemeClr val="tx1">
                    <a:lumMod val="50000"/>
                    <a:lumOff val="50000"/>
                  </a:schemeClr>
                </a:solidFill>
              </a:rPr>
              <a:t>iDose</a:t>
            </a:r>
            <a:r>
              <a:rPr lang="en-US" sz="1000" b="1">
                <a:solidFill>
                  <a:schemeClr val="tx1">
                    <a:lumMod val="50000"/>
                    <a:lumOff val="50000"/>
                  </a:schemeClr>
                </a:solidFill>
              </a:rPr>
              <a:t> TR implants still contained 16% of the </a:t>
            </a:r>
            <a:r>
              <a:rPr lang="en-US" sz="1000" b="1" err="1">
                <a:solidFill>
                  <a:schemeClr val="tx1">
                    <a:lumMod val="50000"/>
                    <a:lumOff val="50000"/>
                  </a:schemeClr>
                </a:solidFill>
              </a:rPr>
              <a:t>travoprost</a:t>
            </a:r>
            <a:r>
              <a:rPr lang="en-US" sz="1000" b="1">
                <a:solidFill>
                  <a:schemeClr val="tx1">
                    <a:lumMod val="50000"/>
                    <a:lumOff val="50000"/>
                  </a:schemeClr>
                </a:solidFill>
              </a:rPr>
              <a:t> drug product</a:t>
            </a:r>
          </a:p>
        </p:txBody>
      </p:sp>
      <p:graphicFrame>
        <p:nvGraphicFramePr>
          <p:cNvPr id="8" name="Chart 7">
            <a:extLst>
              <a:ext uri="{FF2B5EF4-FFF2-40B4-BE49-F238E27FC236}">
                <a16:creationId xmlns:a16="http://schemas.microsoft.com/office/drawing/2014/main" id="{B5CC8DBB-CB00-34E8-D109-3B7C1168DAAE}"/>
              </a:ext>
            </a:extLst>
          </p:cNvPr>
          <p:cNvGraphicFramePr/>
          <p:nvPr>
            <p:extLst>
              <p:ext uri="{D42A27DB-BD31-4B8C-83A1-F6EECF244321}">
                <p14:modId xmlns:p14="http://schemas.microsoft.com/office/powerpoint/2010/main" val="1380418889"/>
              </p:ext>
            </p:extLst>
          </p:nvPr>
        </p:nvGraphicFramePr>
        <p:xfrm>
          <a:off x="1218750" y="1203333"/>
          <a:ext cx="4781768" cy="179776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195DABB5-BE72-4C3A-89C4-4EE7CBD23C00}"/>
              </a:ext>
            </a:extLst>
          </p:cNvPr>
          <p:cNvSpPr txBox="1"/>
          <p:nvPr/>
        </p:nvSpPr>
        <p:spPr>
          <a:xfrm>
            <a:off x="1209654" y="1020752"/>
            <a:ext cx="3231082" cy="307777"/>
          </a:xfrm>
          <a:prstGeom prst="rect">
            <a:avLst/>
          </a:prstGeom>
          <a:noFill/>
        </p:spPr>
        <p:txBody>
          <a:bodyPr wrap="square" rtlCol="0">
            <a:spAutoFit/>
          </a:bodyPr>
          <a:lstStyle/>
          <a:p>
            <a:pPr defTabSz="914377">
              <a:defRPr/>
            </a:pPr>
            <a:r>
              <a:rPr lang="en-US" sz="1400" b="1">
                <a:solidFill>
                  <a:schemeClr val="tx1">
                    <a:lumMod val="50000"/>
                    <a:lumOff val="50000"/>
                  </a:schemeClr>
                </a:solidFill>
                <a:latin typeface="+mj-lt"/>
              </a:rPr>
              <a:t>Mean TFA Concentrations</a:t>
            </a:r>
            <a:endParaRPr lang="en-US" sz="1400" b="1" i="1">
              <a:solidFill>
                <a:schemeClr val="tx1">
                  <a:lumMod val="50000"/>
                  <a:lumOff val="50000"/>
                </a:schemeClr>
              </a:solidFill>
              <a:latin typeface="+mj-lt"/>
            </a:endParaRPr>
          </a:p>
        </p:txBody>
      </p:sp>
      <p:graphicFrame>
        <p:nvGraphicFramePr>
          <p:cNvPr id="10" name="Chart 9">
            <a:extLst>
              <a:ext uri="{FF2B5EF4-FFF2-40B4-BE49-F238E27FC236}">
                <a16:creationId xmlns:a16="http://schemas.microsoft.com/office/drawing/2014/main" id="{E8C08DC1-A64E-22D6-A669-240FAF6D9EBE}"/>
              </a:ext>
            </a:extLst>
          </p:cNvPr>
          <p:cNvGraphicFramePr/>
          <p:nvPr>
            <p:extLst>
              <p:ext uri="{D42A27DB-BD31-4B8C-83A1-F6EECF244321}">
                <p14:modId xmlns:p14="http://schemas.microsoft.com/office/powerpoint/2010/main" val="3676088268"/>
              </p:ext>
            </p:extLst>
          </p:nvPr>
        </p:nvGraphicFramePr>
        <p:xfrm>
          <a:off x="1185552" y="3338340"/>
          <a:ext cx="4998446" cy="153419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63D7A5BD-C7F0-9BF8-A165-D7D4DC5529C8}"/>
              </a:ext>
            </a:extLst>
          </p:cNvPr>
          <p:cNvSpPr txBox="1"/>
          <p:nvPr/>
        </p:nvSpPr>
        <p:spPr>
          <a:xfrm>
            <a:off x="1212547" y="3152969"/>
            <a:ext cx="6320280" cy="307777"/>
          </a:xfrm>
          <a:prstGeom prst="rect">
            <a:avLst/>
          </a:prstGeom>
          <a:noFill/>
        </p:spPr>
        <p:txBody>
          <a:bodyPr wrap="square" rtlCol="0">
            <a:spAutoFit/>
          </a:bodyPr>
          <a:lstStyle/>
          <a:p>
            <a:pPr defTabSz="914377">
              <a:defRPr/>
            </a:pPr>
            <a:r>
              <a:rPr lang="en-US" sz="1400" b="1">
                <a:solidFill>
                  <a:schemeClr val="tx1">
                    <a:lumMod val="50000"/>
                    <a:lumOff val="50000"/>
                  </a:schemeClr>
                </a:solidFill>
                <a:latin typeface="+mj-lt"/>
              </a:rPr>
              <a:t>Avg Amount of </a:t>
            </a:r>
            <a:r>
              <a:rPr lang="en-US" sz="1400" b="1" err="1">
                <a:solidFill>
                  <a:schemeClr val="tx1">
                    <a:lumMod val="50000"/>
                    <a:lumOff val="50000"/>
                  </a:schemeClr>
                </a:solidFill>
                <a:latin typeface="+mj-lt"/>
              </a:rPr>
              <a:t>Travoprost</a:t>
            </a:r>
            <a:r>
              <a:rPr lang="en-US" sz="1400" b="1">
                <a:solidFill>
                  <a:schemeClr val="tx1">
                    <a:lumMod val="50000"/>
                    <a:lumOff val="50000"/>
                  </a:schemeClr>
                </a:solidFill>
                <a:latin typeface="+mj-lt"/>
              </a:rPr>
              <a:t> Remaining Following Explant</a:t>
            </a:r>
            <a:endParaRPr lang="en-US" sz="1400" b="1" i="1">
              <a:solidFill>
                <a:schemeClr val="tx1">
                  <a:lumMod val="50000"/>
                  <a:lumOff val="50000"/>
                </a:schemeClr>
              </a:solidFill>
              <a:latin typeface="+mj-lt"/>
            </a:endParaRPr>
          </a:p>
        </p:txBody>
      </p:sp>
      <p:cxnSp>
        <p:nvCxnSpPr>
          <p:cNvPr id="12" name="Straight Connector 11">
            <a:extLst>
              <a:ext uri="{FF2B5EF4-FFF2-40B4-BE49-F238E27FC236}">
                <a16:creationId xmlns:a16="http://schemas.microsoft.com/office/drawing/2014/main" id="{1805DB53-A1F1-B3E1-1749-114BFD49918D}"/>
              </a:ext>
            </a:extLst>
          </p:cNvPr>
          <p:cNvCxnSpPr>
            <a:cxnSpLocks/>
          </p:cNvCxnSpPr>
          <p:nvPr/>
        </p:nvCxnSpPr>
        <p:spPr>
          <a:xfrm>
            <a:off x="1382537" y="2547634"/>
            <a:ext cx="402336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500A6F44-11DF-EA1A-C78C-5AAEB125166A}"/>
              </a:ext>
            </a:extLst>
          </p:cNvPr>
          <p:cNvSpPr txBox="1">
            <a:spLocks/>
          </p:cNvSpPr>
          <p:nvPr/>
        </p:nvSpPr>
        <p:spPr>
          <a:xfrm>
            <a:off x="1398004" y="2333197"/>
            <a:ext cx="4559836" cy="260578"/>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lang="en-US" sz="1600" b="0" i="0" u="none" strike="noStrike" kern="1200" baseline="0" smtClean="0">
                <a:solidFill>
                  <a:srgbClr val="58595B"/>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Clr>
                <a:srgbClr val="008896"/>
              </a:buClr>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3pPr>
            <a:lvl4pPr marL="1371600" indent="-228600" algn="l" defTabSz="914400" rtl="0" eaLnBrk="1" latinLnBrk="0" hangingPunct="1">
              <a:spcBef>
                <a:spcPct val="20000"/>
              </a:spcBef>
              <a:buClr>
                <a:srgbClr val="008896"/>
              </a:buClr>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4pPr>
            <a:lvl5pPr marL="1828800" indent="-228600" algn="l" defTabSz="914400" rtl="0" eaLnBrk="1" latinLnBrk="0" hangingPunct="1">
              <a:spcBef>
                <a:spcPct val="20000"/>
              </a:spcBef>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800">
                <a:solidFill>
                  <a:srgbClr val="FF0000"/>
                </a:solidFill>
                <a:effectLst/>
              </a:rPr>
              <a:t>Implant efficacy TFA level (0.095 ng/mL)</a:t>
            </a:r>
          </a:p>
        </p:txBody>
      </p:sp>
      <p:sp>
        <p:nvSpPr>
          <p:cNvPr id="14" name="TextBox 13">
            <a:extLst>
              <a:ext uri="{FF2B5EF4-FFF2-40B4-BE49-F238E27FC236}">
                <a16:creationId xmlns:a16="http://schemas.microsoft.com/office/drawing/2014/main" id="{AD8FC8DF-BB6A-8F22-27AA-AA64C7503FBC}"/>
              </a:ext>
            </a:extLst>
          </p:cNvPr>
          <p:cNvSpPr txBox="1"/>
          <p:nvPr/>
        </p:nvSpPr>
        <p:spPr>
          <a:xfrm rot="16200000">
            <a:off x="181180" y="1903271"/>
            <a:ext cx="1980199" cy="215444"/>
          </a:xfrm>
          <a:prstGeom prst="rect">
            <a:avLst/>
          </a:prstGeom>
          <a:noFill/>
        </p:spPr>
        <p:txBody>
          <a:bodyPr wrap="square" rtlCol="0">
            <a:spAutoFit/>
          </a:bodyPr>
          <a:lstStyle/>
          <a:p>
            <a:pPr algn="ctr" defTabSz="914377">
              <a:defRPr/>
            </a:pPr>
            <a:r>
              <a:rPr lang="en-US" sz="800">
                <a:solidFill>
                  <a:srgbClr val="494949"/>
                </a:solidFill>
              </a:rPr>
              <a:t>ng/mL</a:t>
            </a:r>
          </a:p>
        </p:txBody>
      </p:sp>
      <p:sp>
        <p:nvSpPr>
          <p:cNvPr id="15" name="TextBox 14">
            <a:extLst>
              <a:ext uri="{FF2B5EF4-FFF2-40B4-BE49-F238E27FC236}">
                <a16:creationId xmlns:a16="http://schemas.microsoft.com/office/drawing/2014/main" id="{FF879D5D-ADB0-2A98-5BFD-BBDDCC83C659}"/>
              </a:ext>
            </a:extLst>
          </p:cNvPr>
          <p:cNvSpPr txBox="1"/>
          <p:nvPr/>
        </p:nvSpPr>
        <p:spPr>
          <a:xfrm rot="16200000">
            <a:off x="429097" y="3861710"/>
            <a:ext cx="1457433" cy="215444"/>
          </a:xfrm>
          <a:prstGeom prst="rect">
            <a:avLst/>
          </a:prstGeom>
          <a:noFill/>
        </p:spPr>
        <p:txBody>
          <a:bodyPr wrap="square" rtlCol="0">
            <a:spAutoFit/>
          </a:bodyPr>
          <a:lstStyle/>
          <a:p>
            <a:pPr algn="ctr" defTabSz="914377">
              <a:defRPr/>
            </a:pPr>
            <a:r>
              <a:rPr lang="en-US" sz="800">
                <a:solidFill>
                  <a:srgbClr val="494949"/>
                </a:solidFill>
              </a:rPr>
              <a:t>% Of </a:t>
            </a:r>
            <a:r>
              <a:rPr lang="en-US" sz="800" err="1">
                <a:solidFill>
                  <a:srgbClr val="494949"/>
                </a:solidFill>
              </a:rPr>
              <a:t>Travoprost</a:t>
            </a:r>
            <a:endParaRPr lang="en-US" sz="800">
              <a:solidFill>
                <a:srgbClr val="494949"/>
              </a:solidFill>
            </a:endParaRPr>
          </a:p>
        </p:txBody>
      </p:sp>
    </p:spTree>
    <p:extLst>
      <p:ext uri="{BB962C8B-B14F-4D97-AF65-F5344CB8AC3E}">
        <p14:creationId xmlns:p14="http://schemas.microsoft.com/office/powerpoint/2010/main" val="3151902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p:txBody>
          <a:bodyPr/>
          <a:lstStyle/>
          <a:p>
            <a:r>
              <a:rPr lang="en-US"/>
              <a:t>Glaucoma Treatment Challenges</a:t>
            </a:r>
          </a:p>
        </p:txBody>
      </p:sp>
      <p:sp>
        <p:nvSpPr>
          <p:cNvPr id="6" name="Content Placeholder 2">
            <a:extLst>
              <a:ext uri="{FF2B5EF4-FFF2-40B4-BE49-F238E27FC236}">
                <a16:creationId xmlns:a16="http://schemas.microsoft.com/office/drawing/2014/main" id="{8D92BBED-DED9-5655-0A58-428C66EE824C}"/>
              </a:ext>
            </a:extLst>
          </p:cNvPr>
          <p:cNvSpPr txBox="1">
            <a:spLocks/>
          </p:cNvSpPr>
          <p:nvPr/>
        </p:nvSpPr>
        <p:spPr>
          <a:xfrm>
            <a:off x="548962" y="1197952"/>
            <a:ext cx="4364104" cy="4499247"/>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lang="en-US" sz="1600" b="0" i="0" u="none" strike="noStrike" kern="1200" baseline="0" smtClean="0">
                <a:solidFill>
                  <a:srgbClr val="58595B"/>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Clr>
                <a:srgbClr val="008896"/>
              </a:buClr>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3pPr>
            <a:lvl4pPr marL="1371600" indent="-228600" algn="l" defTabSz="914400" rtl="0" eaLnBrk="1" latinLnBrk="0" hangingPunct="1">
              <a:spcBef>
                <a:spcPct val="20000"/>
              </a:spcBef>
              <a:buClr>
                <a:srgbClr val="008896"/>
              </a:buClr>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4pPr>
            <a:lvl5pPr marL="1828800" indent="-228600" algn="l" defTabSz="914400" rtl="0" eaLnBrk="1" latinLnBrk="0" hangingPunct="1">
              <a:spcBef>
                <a:spcPct val="20000"/>
              </a:spcBef>
              <a:buFont typeface="Arial" panose="020B0604020202020204" pitchFamily="34" charset="0"/>
              <a:buChar char="−"/>
              <a:defRPr sz="140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200" b="1">
                <a:solidFill>
                  <a:schemeClr val="accent4"/>
                </a:solidFill>
                <a:latin typeface="Arial"/>
                <a:cs typeface="Arial"/>
              </a:rPr>
              <a:t>1. High rates of noncompliance and nonadherence that may contribute to disease progression</a:t>
            </a:r>
            <a:r>
              <a:rPr lang="en-US" sz="1200" b="1" baseline="30000">
                <a:solidFill>
                  <a:schemeClr val="accent4"/>
                </a:solidFill>
                <a:latin typeface="Arial"/>
                <a:cs typeface="Arial"/>
              </a:rPr>
              <a:t>1-4</a:t>
            </a:r>
          </a:p>
          <a:p>
            <a:pPr marL="342900" indent="-342900">
              <a:buClr>
                <a:schemeClr val="bg1"/>
              </a:buClr>
              <a:buSzPct val="70000"/>
              <a:buFont typeface="Wingdings" pitchFamily="2" charset="2"/>
              <a:buChar char="ü"/>
            </a:pPr>
            <a:r>
              <a:rPr lang="en-US" sz="1200">
                <a:latin typeface="Arial"/>
                <a:cs typeface="Arial"/>
              </a:rPr>
              <a:t>&gt;90% of patients are noncompliant with medication use</a:t>
            </a:r>
            <a:endParaRPr lang="en-US" sz="1200" baseline="30000">
              <a:latin typeface="Arial"/>
              <a:cs typeface="Arial"/>
            </a:endParaRPr>
          </a:p>
          <a:p>
            <a:pPr marL="342900" indent="-342900">
              <a:buClr>
                <a:schemeClr val="bg1"/>
              </a:buClr>
              <a:buSzPct val="70000"/>
              <a:buFont typeface="Wingdings" pitchFamily="2" charset="2"/>
              <a:buChar char="ü"/>
            </a:pPr>
            <a:r>
              <a:rPr lang="en-US" sz="1200">
                <a:latin typeface="Arial"/>
                <a:cs typeface="Arial"/>
              </a:rPr>
              <a:t>~50% of patients stop using medication(s) within </a:t>
            </a:r>
            <a:br>
              <a:rPr lang="en-US" sz="1200">
                <a:latin typeface="Arial"/>
                <a:cs typeface="Arial"/>
              </a:rPr>
            </a:br>
            <a:r>
              <a:rPr lang="en-US" sz="1200">
                <a:latin typeface="Arial"/>
                <a:cs typeface="Arial"/>
              </a:rPr>
              <a:t>6 months</a:t>
            </a:r>
            <a:endParaRPr lang="en-US" sz="1200" baseline="30000">
              <a:latin typeface="Arial"/>
              <a:cs typeface="Arial"/>
            </a:endParaRPr>
          </a:p>
          <a:p>
            <a:pPr lvl="1" indent="0">
              <a:buFont typeface="Arial" panose="020B0604020202020204" pitchFamily="34" charset="0"/>
              <a:buNone/>
            </a:pPr>
            <a:endParaRPr lang="en-US" sz="1200" baseline="30000">
              <a:latin typeface="Arial"/>
              <a:cs typeface="Arial"/>
            </a:endParaRPr>
          </a:p>
          <a:p>
            <a:r>
              <a:rPr lang="en-US" sz="1200" b="1">
                <a:solidFill>
                  <a:schemeClr val="accent4"/>
                </a:solidFill>
                <a:latin typeface="Arial"/>
                <a:cs typeface="Arial"/>
              </a:rPr>
              <a:t>2. Uncomfortable side effects that include</a:t>
            </a:r>
            <a:r>
              <a:rPr lang="en-US" sz="1200" b="1" baseline="30000">
                <a:solidFill>
                  <a:schemeClr val="accent4"/>
                </a:solidFill>
                <a:latin typeface="Arial"/>
                <a:cs typeface="Arial"/>
              </a:rPr>
              <a:t>5-8</a:t>
            </a:r>
            <a:endParaRPr lang="en-US" sz="1200" b="1" baseline="30000">
              <a:solidFill>
                <a:schemeClr val="accent4"/>
              </a:solidFill>
            </a:endParaRPr>
          </a:p>
          <a:p>
            <a:pPr marL="285750" indent="-285750">
              <a:buClr>
                <a:schemeClr val="bg1"/>
              </a:buClr>
              <a:buSzPct val="70000"/>
              <a:buFont typeface="Wingdings" pitchFamily="2" charset="2"/>
              <a:buChar char="ü"/>
            </a:pPr>
            <a:r>
              <a:rPr lang="en-US" sz="1200">
                <a:latin typeface="Arial"/>
                <a:cs typeface="Arial"/>
              </a:rPr>
              <a:t>Hyperemia (red eyes)</a:t>
            </a:r>
            <a:endParaRPr lang="en-US" sz="1200" baseline="30000">
              <a:latin typeface="Arial"/>
              <a:cs typeface="Arial"/>
            </a:endParaRPr>
          </a:p>
          <a:p>
            <a:pPr marL="285750" indent="-285750">
              <a:buClr>
                <a:schemeClr val="bg1"/>
              </a:buClr>
              <a:buSzPct val="70000"/>
              <a:buFont typeface="Wingdings" pitchFamily="2" charset="2"/>
              <a:buChar char="ü"/>
            </a:pPr>
            <a:r>
              <a:rPr lang="en-US" sz="1200">
                <a:latin typeface="Arial"/>
                <a:cs typeface="Arial"/>
              </a:rPr>
              <a:t>Periorbital fat atrophy  (sunken eyelids)</a:t>
            </a:r>
          </a:p>
          <a:p>
            <a:pPr marL="285750" indent="-285750">
              <a:buClr>
                <a:schemeClr val="bg1"/>
              </a:buClr>
              <a:buSzPct val="70000"/>
              <a:buFont typeface="Wingdings" pitchFamily="2" charset="2"/>
              <a:buChar char="ü"/>
            </a:pPr>
            <a:r>
              <a:rPr lang="en-US" sz="1200">
                <a:latin typeface="Arial"/>
                <a:cs typeface="Arial"/>
              </a:rPr>
              <a:t>Ocular surface disease (</a:t>
            </a:r>
            <a:r>
              <a:rPr lang="en-US" sz="1200" err="1">
                <a:latin typeface="Arial"/>
                <a:cs typeface="Arial"/>
              </a:rPr>
              <a:t>eg</a:t>
            </a:r>
            <a:r>
              <a:rPr lang="en-US" sz="1200">
                <a:latin typeface="Arial"/>
                <a:cs typeface="Arial"/>
              </a:rPr>
              <a:t>, dry eye)</a:t>
            </a:r>
            <a:endParaRPr lang="en-US" sz="1200"/>
          </a:p>
          <a:p>
            <a:pPr marL="285750" indent="-285750">
              <a:buClr>
                <a:schemeClr val="bg1"/>
              </a:buClr>
              <a:buSzPct val="70000"/>
              <a:buFont typeface="Wingdings" pitchFamily="2" charset="2"/>
              <a:buChar char="ü"/>
            </a:pPr>
            <a:r>
              <a:rPr lang="en-US" sz="1200" err="1">
                <a:latin typeface="Arial"/>
                <a:cs typeface="Arial"/>
              </a:rPr>
              <a:t>Hyperchromia</a:t>
            </a:r>
            <a:r>
              <a:rPr lang="en-US" sz="1200">
                <a:latin typeface="Arial"/>
                <a:cs typeface="Arial"/>
              </a:rPr>
              <a:t> (change in iris color)</a:t>
            </a:r>
            <a:endParaRPr lang="en-US" sz="1200"/>
          </a:p>
        </p:txBody>
      </p:sp>
      <p:pic>
        <p:nvPicPr>
          <p:cNvPr id="7" name="Picture 2" descr="Prostaglandin Associated Periorbitopathy - EyeWiki">
            <a:extLst>
              <a:ext uri="{FF2B5EF4-FFF2-40B4-BE49-F238E27FC236}">
                <a16:creationId xmlns:a16="http://schemas.microsoft.com/office/drawing/2014/main" id="{9BD795E7-0A99-00BD-E594-6ECE3B058AE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921016" y="1417248"/>
            <a:ext cx="1911927" cy="805326"/>
          </a:xfrm>
          <a:prstGeom prst="rect">
            <a:avLst/>
          </a:prstGeom>
          <a:ln w="19050">
            <a:solidFill>
              <a:srgbClr val="41B6E6"/>
            </a:solidFill>
          </a:ln>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8BFBCC9-2B1F-05AB-731B-94548174CB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21016" y="2567146"/>
            <a:ext cx="1911927" cy="872361"/>
          </a:xfrm>
          <a:prstGeom prst="rect">
            <a:avLst/>
          </a:prstGeom>
          <a:ln w="19050">
            <a:solidFill>
              <a:srgbClr val="41B6E6"/>
            </a:solidFill>
          </a:ln>
          <a:effectLst/>
        </p:spPr>
      </p:pic>
      <p:sp>
        <p:nvSpPr>
          <p:cNvPr id="3" name="Title 1">
            <a:extLst>
              <a:ext uri="{FF2B5EF4-FFF2-40B4-BE49-F238E27FC236}">
                <a16:creationId xmlns:a16="http://schemas.microsoft.com/office/drawing/2014/main" id="{C52B4F3A-4682-D75A-AD5C-19408BEA9901}"/>
              </a:ext>
            </a:extLst>
          </p:cNvPr>
          <p:cNvSpPr txBox="1">
            <a:spLocks/>
          </p:cNvSpPr>
          <p:nvPr/>
        </p:nvSpPr>
        <p:spPr>
          <a:xfrm>
            <a:off x="761173" y="4007066"/>
            <a:ext cx="8303785" cy="415636"/>
          </a:xfrm>
          <a:prstGeom prst="rect">
            <a:avLst/>
          </a:prstGeom>
        </p:spPr>
        <p:txBody>
          <a:bodyPr/>
          <a:lstStyle>
            <a:lvl1pPr algn="l" defTabSz="914400" rtl="0" eaLnBrk="1" latinLnBrk="0" hangingPunct="1">
              <a:spcBef>
                <a:spcPct val="0"/>
              </a:spcBef>
              <a:buNone/>
              <a:defRPr sz="2400" b="0" kern="1200" baseline="0">
                <a:solidFill>
                  <a:schemeClr val="bg1"/>
                </a:solidFill>
                <a:latin typeface="+mj-lt"/>
                <a:ea typeface="+mj-ea"/>
                <a:cs typeface="Arial" panose="020B0604020202020204" pitchFamily="34" charset="0"/>
              </a:defRPr>
            </a:lvl1pPr>
          </a:lstStyle>
          <a:p>
            <a:r>
              <a:rPr lang="en-US" b="1" i="1"/>
              <a:t>What Challenges Are You Seeing With Patients?</a:t>
            </a:r>
          </a:p>
        </p:txBody>
      </p:sp>
      <p:sp>
        <p:nvSpPr>
          <p:cNvPr id="10" name="TextBox 9">
            <a:extLst>
              <a:ext uri="{FF2B5EF4-FFF2-40B4-BE49-F238E27FC236}">
                <a16:creationId xmlns:a16="http://schemas.microsoft.com/office/drawing/2014/main" id="{E3375518-4711-C091-A434-AC90847BFD15}"/>
              </a:ext>
            </a:extLst>
          </p:cNvPr>
          <p:cNvSpPr txBox="1"/>
          <p:nvPr/>
        </p:nvSpPr>
        <p:spPr>
          <a:xfrm>
            <a:off x="500931" y="772594"/>
            <a:ext cx="8473769" cy="300082"/>
          </a:xfrm>
          <a:prstGeom prst="rect">
            <a:avLst/>
          </a:prstGeom>
          <a:noFill/>
        </p:spPr>
        <p:txBody>
          <a:bodyPr wrap="square" lIns="91440" tIns="45720" rIns="91440" bIns="45720" anchor="t">
            <a:spAutoFit/>
          </a:bodyPr>
          <a:lstStyle/>
          <a:p>
            <a:r>
              <a:rPr lang="en-US" sz="1350" b="1">
                <a:solidFill>
                  <a:schemeClr val="bg1"/>
                </a:solidFill>
                <a:latin typeface="Arial"/>
                <a:cs typeface="Arial"/>
              </a:rPr>
              <a:t>Prescription eye drops can pose several challenges for patients:</a:t>
            </a:r>
          </a:p>
        </p:txBody>
      </p:sp>
      <p:sp>
        <p:nvSpPr>
          <p:cNvPr id="11" name="Content Placeholder 3">
            <a:extLst>
              <a:ext uri="{FF2B5EF4-FFF2-40B4-BE49-F238E27FC236}">
                <a16:creationId xmlns:a16="http://schemas.microsoft.com/office/drawing/2014/main" id="{48861F32-B82E-2BDB-0C42-1FDB7B6DD503}"/>
              </a:ext>
            </a:extLst>
          </p:cNvPr>
          <p:cNvSpPr txBox="1">
            <a:spLocks/>
          </p:cNvSpPr>
          <p:nvPr/>
        </p:nvSpPr>
        <p:spPr>
          <a:xfrm>
            <a:off x="424897" y="4767274"/>
            <a:ext cx="7276997" cy="413658"/>
          </a:xfrm>
          <a:prstGeom prst="rect">
            <a:avLst/>
          </a:prstGeom>
        </p:spPr>
        <p:txBody>
          <a:bodyPr/>
          <a:lstStyle>
            <a:lvl1pPr marL="0" indent="0" algn="l" defTabSz="914400" rtl="0" eaLnBrk="1" latinLnBrk="0" hangingPunct="1">
              <a:spcBef>
                <a:spcPct val="20000"/>
              </a:spcBef>
              <a:buClr>
                <a:schemeClr val="accent1"/>
              </a:buClr>
              <a:buFont typeface="Arial" panose="020B0604020202020204" pitchFamily="34" charset="0"/>
              <a:buNone/>
              <a:defRPr lang="en-US" sz="800" b="0" i="0" u="none" strike="noStrike" kern="1200" baseline="0">
                <a:solidFill>
                  <a:schemeClr val="bg2"/>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3716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8288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500" b="1">
                <a:solidFill>
                  <a:schemeClr val="bg2"/>
                </a:solidFill>
              </a:rPr>
              <a:t>1. </a:t>
            </a:r>
            <a:r>
              <a:rPr lang="en-US" sz="500">
                <a:solidFill>
                  <a:schemeClr val="bg2"/>
                </a:solidFill>
              </a:rPr>
              <a:t>Analysis of Market, Claims, and Compliance Data. Data on file. Glaukos Corporation. </a:t>
            </a:r>
            <a:r>
              <a:rPr lang="en-US" sz="500" b="1">
                <a:solidFill>
                  <a:schemeClr val="bg2"/>
                </a:solidFill>
              </a:rPr>
              <a:t>2. </a:t>
            </a:r>
            <a:r>
              <a:rPr lang="en-US" sz="500">
                <a:solidFill>
                  <a:schemeClr val="bg2"/>
                </a:solidFill>
              </a:rPr>
              <a:t>Nordstrom BL, et al. Am J </a:t>
            </a:r>
            <a:r>
              <a:rPr lang="en-US" sz="500" err="1">
                <a:solidFill>
                  <a:schemeClr val="bg2"/>
                </a:solidFill>
              </a:rPr>
              <a:t>Ophthalmol</a:t>
            </a:r>
            <a:r>
              <a:rPr lang="en-US" sz="500">
                <a:solidFill>
                  <a:schemeClr val="bg2"/>
                </a:solidFill>
              </a:rPr>
              <a:t>. 2005;140(4):598-606. doi:10.1016/j.ajo.2005.04.051 </a:t>
            </a:r>
            <a:r>
              <a:rPr lang="en-US" sz="500" b="1">
                <a:solidFill>
                  <a:schemeClr val="bg2"/>
                </a:solidFill>
              </a:rPr>
              <a:t>3</a:t>
            </a:r>
            <a:r>
              <a:rPr lang="en-US" sz="500">
                <a:solidFill>
                  <a:schemeClr val="bg2"/>
                </a:solidFill>
              </a:rPr>
              <a:t>. Sarkisian SR Jr, et al; GC-010 </a:t>
            </a:r>
            <a:r>
              <a:rPr lang="en-US" sz="500" err="1">
                <a:solidFill>
                  <a:schemeClr val="bg2"/>
                </a:solidFill>
              </a:rPr>
              <a:t>Travoprost</a:t>
            </a:r>
            <a:r>
              <a:rPr lang="en-US" sz="500">
                <a:solidFill>
                  <a:schemeClr val="bg2"/>
                </a:solidFill>
              </a:rPr>
              <a:t> Intraocular Implant Investigators. Ophthalmology. Published online February 27, 2024. doi:10.1016/j.ophtha.2024.02.022 </a:t>
            </a:r>
            <a:r>
              <a:rPr lang="en-US" sz="500" b="1">
                <a:solidFill>
                  <a:schemeClr val="bg2"/>
                </a:solidFill>
              </a:rPr>
              <a:t>4</a:t>
            </a:r>
            <a:r>
              <a:rPr lang="en-US" sz="500">
                <a:solidFill>
                  <a:schemeClr val="bg2"/>
                </a:solidFill>
              </a:rPr>
              <a:t>. Sarkisian SR, et al. </a:t>
            </a:r>
            <a:r>
              <a:rPr lang="en-US" sz="500" err="1">
                <a:solidFill>
                  <a:schemeClr val="bg2"/>
                </a:solidFill>
              </a:rPr>
              <a:t>Ophthalmol</a:t>
            </a:r>
            <a:r>
              <a:rPr lang="en-US" sz="500">
                <a:solidFill>
                  <a:schemeClr val="bg2"/>
                </a:solidFill>
              </a:rPr>
              <a:t> </a:t>
            </a:r>
            <a:r>
              <a:rPr lang="en-US" sz="500" err="1">
                <a:solidFill>
                  <a:schemeClr val="bg2"/>
                </a:solidFill>
              </a:rPr>
              <a:t>Ther</a:t>
            </a:r>
            <a:r>
              <a:rPr lang="en-US" sz="500">
                <a:solidFill>
                  <a:schemeClr val="bg2"/>
                </a:solidFill>
              </a:rPr>
              <a:t>. 2024;13(4):995-1014. doi:10.1007/s40123-024-00898-y </a:t>
            </a:r>
            <a:r>
              <a:rPr lang="en-US" sz="500" b="1">
                <a:solidFill>
                  <a:schemeClr val="bg2"/>
                </a:solidFill>
              </a:rPr>
              <a:t>5</a:t>
            </a:r>
            <a:r>
              <a:rPr lang="en-US" sz="500">
                <a:solidFill>
                  <a:schemeClr val="bg2"/>
                </a:solidFill>
              </a:rPr>
              <a:t>. </a:t>
            </a:r>
            <a:r>
              <a:rPr lang="en-US" sz="500" err="1">
                <a:solidFill>
                  <a:schemeClr val="bg2"/>
                </a:solidFill>
              </a:rPr>
              <a:t>Travatan</a:t>
            </a:r>
            <a:r>
              <a:rPr lang="en-US" sz="500">
                <a:solidFill>
                  <a:schemeClr val="bg2"/>
                </a:solidFill>
              </a:rPr>
              <a:t> Z. Prescribing information. Novartis Pharmaceuticals Corporation. Accessed July 30, 2024. https://www.novartis.com/us-en/sites/novartis_us/files/travatan_z.pdf </a:t>
            </a:r>
            <a:r>
              <a:rPr lang="en-US" sz="500" b="1">
                <a:solidFill>
                  <a:schemeClr val="bg2"/>
                </a:solidFill>
              </a:rPr>
              <a:t>6</a:t>
            </a:r>
            <a:r>
              <a:rPr lang="en-US" sz="500">
                <a:solidFill>
                  <a:schemeClr val="bg2"/>
                </a:solidFill>
              </a:rPr>
              <a:t>. </a:t>
            </a:r>
            <a:r>
              <a:rPr lang="en-US" sz="500" err="1">
                <a:solidFill>
                  <a:schemeClr val="bg2"/>
                </a:solidFill>
              </a:rPr>
              <a:t>Kucukevcilioglu</a:t>
            </a:r>
            <a:r>
              <a:rPr lang="en-US" sz="500">
                <a:solidFill>
                  <a:schemeClr val="bg2"/>
                </a:solidFill>
              </a:rPr>
              <a:t> M, et al. Clin Exp </a:t>
            </a:r>
            <a:r>
              <a:rPr lang="en-US" sz="500" err="1">
                <a:solidFill>
                  <a:schemeClr val="bg2"/>
                </a:solidFill>
              </a:rPr>
              <a:t>Ophthalmol</a:t>
            </a:r>
            <a:r>
              <a:rPr lang="en-US" sz="500">
                <a:solidFill>
                  <a:schemeClr val="bg2"/>
                </a:solidFill>
              </a:rPr>
              <a:t>. 2014;42(2):126-131. doi:10.1111/ceo.12163 </a:t>
            </a:r>
            <a:r>
              <a:rPr lang="en-US" sz="500" b="1">
                <a:solidFill>
                  <a:schemeClr val="bg2"/>
                </a:solidFill>
              </a:rPr>
              <a:t>7</a:t>
            </a:r>
            <a:r>
              <a:rPr lang="en-US" sz="500">
                <a:solidFill>
                  <a:schemeClr val="bg2"/>
                </a:solidFill>
              </a:rPr>
              <a:t>. </a:t>
            </a:r>
            <a:r>
              <a:rPr lang="en-US" sz="500" err="1">
                <a:solidFill>
                  <a:schemeClr val="bg2"/>
                </a:solidFill>
              </a:rPr>
              <a:t>Mylla</a:t>
            </a:r>
            <a:r>
              <a:rPr lang="en-US" sz="500">
                <a:solidFill>
                  <a:schemeClr val="bg2"/>
                </a:solidFill>
              </a:rPr>
              <a:t> </a:t>
            </a:r>
            <a:r>
              <a:rPr lang="en-US" sz="500" err="1">
                <a:solidFill>
                  <a:schemeClr val="bg2"/>
                </a:solidFill>
              </a:rPr>
              <a:t>Boso</a:t>
            </a:r>
            <a:r>
              <a:rPr lang="en-US" sz="500">
                <a:solidFill>
                  <a:schemeClr val="bg2"/>
                </a:solidFill>
              </a:rPr>
              <a:t> AL, et al. Clin </a:t>
            </a:r>
            <a:r>
              <a:rPr lang="en-US" sz="500" err="1">
                <a:solidFill>
                  <a:schemeClr val="bg2"/>
                </a:solidFill>
              </a:rPr>
              <a:t>Ophthalmol</a:t>
            </a:r>
            <a:r>
              <a:rPr lang="en-US" sz="500">
                <a:solidFill>
                  <a:schemeClr val="bg2"/>
                </a:solidFill>
              </a:rPr>
              <a:t>. 2020;14:103-111. 2020 Jan 14. doi:10.2147/OPTH.S229815 </a:t>
            </a:r>
            <a:r>
              <a:rPr lang="en-US" sz="500" b="1">
                <a:solidFill>
                  <a:schemeClr val="bg2"/>
                </a:solidFill>
              </a:rPr>
              <a:t>8</a:t>
            </a:r>
            <a:r>
              <a:rPr lang="en-US" sz="500">
                <a:solidFill>
                  <a:schemeClr val="bg2"/>
                </a:solidFill>
              </a:rPr>
              <a:t>. </a:t>
            </a:r>
            <a:r>
              <a:rPr lang="en-US" sz="500" err="1">
                <a:solidFill>
                  <a:schemeClr val="bg2"/>
                </a:solidFill>
              </a:rPr>
              <a:t>iDose</a:t>
            </a:r>
            <a:r>
              <a:rPr lang="en-US" sz="500">
                <a:solidFill>
                  <a:schemeClr val="bg2"/>
                </a:solidFill>
              </a:rPr>
              <a:t> TR (</a:t>
            </a:r>
            <a:r>
              <a:rPr lang="en-US" sz="500" err="1">
                <a:solidFill>
                  <a:schemeClr val="bg2"/>
                </a:solidFill>
              </a:rPr>
              <a:t>travoprost</a:t>
            </a:r>
            <a:r>
              <a:rPr lang="en-US" sz="500">
                <a:solidFill>
                  <a:schemeClr val="bg2"/>
                </a:solidFill>
              </a:rPr>
              <a:t> intracameral implant) 75 mcg Prescribing Information. Glaukos Corporation. 2023.</a:t>
            </a:r>
            <a:endParaRPr lang="en-US" sz="500"/>
          </a:p>
        </p:txBody>
      </p:sp>
      <p:sp>
        <p:nvSpPr>
          <p:cNvPr id="12" name="TextBox 11">
            <a:extLst>
              <a:ext uri="{FF2B5EF4-FFF2-40B4-BE49-F238E27FC236}">
                <a16:creationId xmlns:a16="http://schemas.microsoft.com/office/drawing/2014/main" id="{689A30FC-C941-4A0F-C56B-964E312985FC}"/>
              </a:ext>
            </a:extLst>
          </p:cNvPr>
          <p:cNvSpPr txBox="1"/>
          <p:nvPr/>
        </p:nvSpPr>
        <p:spPr>
          <a:xfrm>
            <a:off x="5838516" y="2226792"/>
            <a:ext cx="2237874" cy="169277"/>
          </a:xfrm>
          <a:prstGeom prst="rect">
            <a:avLst/>
          </a:prstGeom>
          <a:noFill/>
        </p:spPr>
        <p:txBody>
          <a:bodyPr wrap="square">
            <a:spAutoFit/>
          </a:bodyPr>
          <a:lstStyle/>
          <a:p>
            <a:r>
              <a:rPr lang="en-US" sz="500">
                <a:solidFill>
                  <a:srgbClr val="58595B"/>
                </a:solidFill>
                <a:latin typeface="Arial"/>
                <a:cs typeface="Arial"/>
              </a:rPr>
              <a:t>Imperial College NHS Trust, United Kingdom (photo credit)</a:t>
            </a:r>
          </a:p>
        </p:txBody>
      </p:sp>
    </p:spTree>
    <p:extLst>
      <p:ext uri="{BB962C8B-B14F-4D97-AF65-F5344CB8AC3E}">
        <p14:creationId xmlns:p14="http://schemas.microsoft.com/office/powerpoint/2010/main" val="462920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4E9A-1822-5B11-C6EA-D0EEF83BFD97}"/>
              </a:ext>
            </a:extLst>
          </p:cNvPr>
          <p:cNvSpPr>
            <a:spLocks noGrp="1"/>
          </p:cNvSpPr>
          <p:nvPr>
            <p:ph type="title"/>
          </p:nvPr>
        </p:nvSpPr>
        <p:spPr>
          <a:xfrm>
            <a:off x="2628035" y="1614465"/>
            <a:ext cx="3887929" cy="1914569"/>
          </a:xfrm>
        </p:spPr>
        <p:txBody>
          <a:bodyPr/>
          <a:lstStyle/>
          <a:p>
            <a:pPr algn="ctr"/>
            <a:r>
              <a:rPr lang="en-US" sz="4000" b="1"/>
              <a:t>Introducing Interventional Glaucoma</a:t>
            </a:r>
          </a:p>
        </p:txBody>
      </p:sp>
    </p:spTree>
    <p:extLst>
      <p:ext uri="{BB962C8B-B14F-4D97-AF65-F5344CB8AC3E}">
        <p14:creationId xmlns:p14="http://schemas.microsoft.com/office/powerpoint/2010/main" val="4132885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a:xfrm>
            <a:off x="429689" y="251114"/>
            <a:ext cx="8949838" cy="415636"/>
          </a:xfrm>
        </p:spPr>
        <p:txBody>
          <a:bodyPr/>
          <a:lstStyle/>
          <a:p>
            <a:r>
              <a:rPr lang="en-US" sz="2200"/>
              <a:t>The Standard of Care Is Evolving With Interventional Glaucoma</a:t>
            </a:r>
          </a:p>
        </p:txBody>
      </p:sp>
      <p:sp>
        <p:nvSpPr>
          <p:cNvPr id="3" name="Content Placeholder 2">
            <a:extLst>
              <a:ext uri="{FF2B5EF4-FFF2-40B4-BE49-F238E27FC236}">
                <a16:creationId xmlns:a16="http://schemas.microsoft.com/office/drawing/2014/main" id="{889EB097-5E29-B04E-413F-AF64637FA9F5}"/>
              </a:ext>
            </a:extLst>
          </p:cNvPr>
          <p:cNvSpPr>
            <a:spLocks noGrp="1"/>
          </p:cNvSpPr>
          <p:nvPr>
            <p:ph sz="quarter" idx="10"/>
          </p:nvPr>
        </p:nvSpPr>
        <p:spPr>
          <a:xfrm>
            <a:off x="432037" y="947189"/>
            <a:ext cx="4568075" cy="3667727"/>
          </a:xfrm>
        </p:spPr>
        <p:txBody>
          <a:bodyPr lIns="91440" tIns="45720" rIns="91440" bIns="45720" anchor="t"/>
          <a:lstStyle/>
          <a:p>
            <a:r>
              <a:rPr lang="en-US" b="1">
                <a:solidFill>
                  <a:schemeClr val="accent4"/>
                </a:solidFill>
                <a:latin typeface="Arial"/>
                <a:cs typeface="Arial"/>
              </a:rPr>
              <a:t>Interventional Glaucoma (IG) Is a Mindset</a:t>
            </a:r>
            <a:r>
              <a:rPr lang="en-US" baseline="30000">
                <a:solidFill>
                  <a:schemeClr val="bg1"/>
                </a:solidFill>
                <a:latin typeface="Arial"/>
                <a:cs typeface="Arial"/>
              </a:rPr>
              <a:t>1-3</a:t>
            </a:r>
          </a:p>
          <a:p>
            <a:endParaRPr lang="en-US" b="1">
              <a:solidFill>
                <a:schemeClr val="accent4"/>
              </a:solidFill>
              <a:latin typeface="Arial" panose="020B0604020202020204" pitchFamily="34" charset="0"/>
              <a:cs typeface="Arial" panose="020B0604020202020204" pitchFamily="34" charset="0"/>
            </a:endParaRPr>
          </a:p>
          <a:p>
            <a:pPr marL="285750" indent="-285750">
              <a:spcBef>
                <a:spcPts val="0"/>
              </a:spcBef>
              <a:spcAft>
                <a:spcPts val="600"/>
              </a:spcAft>
              <a:buSzPct val="70000"/>
              <a:buFont typeface="Wingdings" pitchFamily="2" charset="2"/>
              <a:buChar char="ü"/>
            </a:pPr>
            <a:r>
              <a:rPr lang="en-US" sz="1200">
                <a:solidFill>
                  <a:srgbClr val="58595B"/>
                </a:solidFill>
                <a:latin typeface="Arial"/>
                <a:cs typeface="Arial"/>
              </a:rPr>
              <a:t>Proactive Treatment vs Reactive Treatment</a:t>
            </a:r>
          </a:p>
          <a:p>
            <a:pPr marL="285750" indent="-285750">
              <a:spcBef>
                <a:spcPts val="0"/>
              </a:spcBef>
              <a:spcAft>
                <a:spcPts val="600"/>
              </a:spcAft>
              <a:buSzPct val="70000"/>
              <a:buFont typeface="Wingdings" pitchFamily="2" charset="2"/>
              <a:buChar char="ü"/>
            </a:pPr>
            <a:r>
              <a:rPr lang="en-US" sz="1200">
                <a:solidFill>
                  <a:srgbClr val="58595B"/>
                </a:solidFill>
                <a:latin typeface="Arial"/>
                <a:cs typeface="Arial"/>
              </a:rPr>
              <a:t>Early Predictive Diagnostics</a:t>
            </a:r>
          </a:p>
          <a:p>
            <a:pPr marL="285750" indent="-285750">
              <a:spcBef>
                <a:spcPts val="0"/>
              </a:spcBef>
              <a:spcAft>
                <a:spcPts val="600"/>
              </a:spcAft>
              <a:buSzPct val="70000"/>
              <a:buFont typeface="Wingdings" pitchFamily="2" charset="2"/>
              <a:buChar char="ü"/>
            </a:pPr>
            <a:r>
              <a:rPr lang="en-US" sz="1200">
                <a:solidFill>
                  <a:srgbClr val="58595B"/>
                </a:solidFill>
                <a:latin typeface="Arial"/>
                <a:cs typeface="Arial"/>
              </a:rPr>
              <a:t>Active Patient Monitoring</a:t>
            </a:r>
          </a:p>
          <a:p>
            <a:pPr marL="285750" indent="-285750">
              <a:spcBef>
                <a:spcPts val="0"/>
              </a:spcBef>
              <a:spcAft>
                <a:spcPts val="600"/>
              </a:spcAft>
              <a:buSzPct val="70000"/>
              <a:buFont typeface="Wingdings" pitchFamily="2" charset="2"/>
              <a:buChar char="ü"/>
            </a:pPr>
            <a:r>
              <a:rPr lang="en-US" sz="1200">
                <a:solidFill>
                  <a:srgbClr val="58595B"/>
                </a:solidFill>
                <a:latin typeface="Arial"/>
                <a:cs typeface="Arial"/>
              </a:rPr>
              <a:t>Early Procedural Intervention</a:t>
            </a:r>
          </a:p>
          <a:p>
            <a:pPr>
              <a:spcBef>
                <a:spcPts val="0"/>
              </a:spcBef>
              <a:spcAft>
                <a:spcPts val="600"/>
              </a:spcAft>
            </a:pPr>
            <a:endParaRPr lang="en-US" sz="1400"/>
          </a:p>
          <a:p>
            <a:pPr marL="285750" indent="-285750">
              <a:spcBef>
                <a:spcPts val="0"/>
              </a:spcBef>
              <a:spcAft>
                <a:spcPts val="600"/>
              </a:spcAft>
              <a:buFont typeface="Arial" panose="020B0604020202020204" pitchFamily="34" charset="0"/>
              <a:buChar char="•"/>
            </a:pPr>
            <a:endParaRPr lang="en-US"/>
          </a:p>
          <a:p>
            <a:pPr marL="285750" indent="-285750">
              <a:buFont typeface="Arial" panose="020B0604020202020204" pitchFamily="34" charset="0"/>
              <a:buChar char="•"/>
            </a:pPr>
            <a:endParaRPr lang="en-US"/>
          </a:p>
        </p:txBody>
      </p:sp>
      <p:pic>
        <p:nvPicPr>
          <p:cNvPr id="5" name="Picture 4" descr="A blue brain with lines and dots&#10;&#10;Description automatically generated">
            <a:extLst>
              <a:ext uri="{FF2B5EF4-FFF2-40B4-BE49-F238E27FC236}">
                <a16:creationId xmlns:a16="http://schemas.microsoft.com/office/drawing/2014/main" id="{C0855B2D-D367-2596-0E07-704F9E4460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68804" y="718330"/>
            <a:ext cx="4150814" cy="4022281"/>
          </a:xfrm>
          <a:prstGeom prst="rect">
            <a:avLst/>
          </a:prstGeom>
        </p:spPr>
      </p:pic>
      <p:sp>
        <p:nvSpPr>
          <p:cNvPr id="4" name="TextBox 3">
            <a:extLst>
              <a:ext uri="{FF2B5EF4-FFF2-40B4-BE49-F238E27FC236}">
                <a16:creationId xmlns:a16="http://schemas.microsoft.com/office/drawing/2014/main" id="{47A8A638-4F04-6FD6-A5B7-7076ADD3A8CB}"/>
              </a:ext>
            </a:extLst>
          </p:cNvPr>
          <p:cNvSpPr txBox="1"/>
          <p:nvPr/>
        </p:nvSpPr>
        <p:spPr>
          <a:xfrm>
            <a:off x="565827" y="3146170"/>
            <a:ext cx="3584507" cy="1130836"/>
          </a:xfrm>
          <a:prstGeom prst="rect">
            <a:avLst/>
          </a:prstGeom>
          <a:noFill/>
        </p:spPr>
        <p:txBody>
          <a:bodyPr wrap="square" lIns="91440" tIns="45720" rIns="91440" bIns="45720" rtlCol="0" anchor="t">
            <a:spAutoFit/>
          </a:bodyPr>
          <a:lstStyle/>
          <a:p>
            <a:pPr algn="ctr"/>
            <a:r>
              <a:rPr lang="en-US" sz="1800" b="1" i="1">
                <a:solidFill>
                  <a:schemeClr val="bg1"/>
                </a:solidFill>
                <a:latin typeface="Arial"/>
                <a:cs typeface="Arial"/>
              </a:rPr>
              <a:t>IG </a:t>
            </a:r>
            <a:r>
              <a:rPr lang="en-US" b="1" i="1">
                <a:solidFill>
                  <a:schemeClr val="bg1"/>
                </a:solidFill>
                <a:latin typeface="Arial"/>
                <a:cs typeface="Arial"/>
              </a:rPr>
              <a:t>Addresses Adherence and Compliance Challenges to Slow Disease Progression</a:t>
            </a:r>
            <a:br>
              <a:rPr lang="en-US" b="1" i="1">
                <a:latin typeface="Arial"/>
                <a:cs typeface="Arial"/>
              </a:rPr>
            </a:br>
            <a:endParaRPr lang="en-US" sz="1400">
              <a:solidFill>
                <a:schemeClr val="bg1"/>
              </a:solidFill>
              <a:cs typeface="Arial"/>
            </a:endParaRPr>
          </a:p>
        </p:txBody>
      </p:sp>
      <p:sp>
        <p:nvSpPr>
          <p:cNvPr id="8" name="Content Placeholder 3">
            <a:extLst>
              <a:ext uri="{FF2B5EF4-FFF2-40B4-BE49-F238E27FC236}">
                <a16:creationId xmlns:a16="http://schemas.microsoft.com/office/drawing/2014/main" id="{1FB366BD-5218-2923-EFB7-F44A94ECE009}"/>
              </a:ext>
            </a:extLst>
          </p:cNvPr>
          <p:cNvSpPr txBox="1">
            <a:spLocks/>
          </p:cNvSpPr>
          <p:nvPr/>
        </p:nvSpPr>
        <p:spPr>
          <a:xfrm>
            <a:off x="424897" y="4767274"/>
            <a:ext cx="7276997" cy="413658"/>
          </a:xfrm>
          <a:prstGeom prst="rect">
            <a:avLst/>
          </a:prstGeom>
        </p:spPr>
        <p:txBody>
          <a:bodyPr/>
          <a:lstStyle>
            <a:lvl1pPr marL="0" indent="0" algn="l" defTabSz="914400" rtl="0" eaLnBrk="1" latinLnBrk="0" hangingPunct="1">
              <a:spcBef>
                <a:spcPct val="20000"/>
              </a:spcBef>
              <a:buClr>
                <a:schemeClr val="accent1"/>
              </a:buClr>
              <a:buFont typeface="Arial" panose="020B0604020202020204" pitchFamily="34" charset="0"/>
              <a:buNone/>
              <a:defRPr lang="en-US" sz="800" b="0" i="0" u="none" strike="noStrike" kern="1200" baseline="0">
                <a:solidFill>
                  <a:schemeClr val="bg2"/>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3716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828800" indent="-228600" algn="l" defTabSz="914400" rtl="0" eaLnBrk="1" latinLnBrk="0" hangingPunct="1">
              <a:spcBef>
                <a:spcPct val="20000"/>
              </a:spcBef>
              <a:buClr>
                <a:schemeClr val="accent1"/>
              </a:buClr>
              <a:buFont typeface="Arial" panose="020B0604020202020204" pitchFamily="34" charset="0"/>
              <a:buChar char="−"/>
              <a:defRPr sz="14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500">
                <a:solidFill>
                  <a:schemeClr val="bg2"/>
                </a:solidFill>
              </a:rPr>
              <a:t>1. Bacharach J, et al. The Interventional Glaucoma Mindset. Glaucoma Today. January/February 2020. Accessed August 2, 2024. https://glaucomatoday.com/articles/2020-jan-feb/what-does-interventional-glaucoma-mean-to-you​</a:t>
            </a:r>
          </a:p>
          <a:p>
            <a:r>
              <a:rPr lang="en-US" sz="500">
                <a:solidFill>
                  <a:schemeClr val="bg2"/>
                </a:solidFill>
              </a:rPr>
              <a:t>2. Shafer B. Early surgical intervention for glaucoma. Cataract &amp; Refractory Surgery Today. Cover Stories. Published September 2023. Accessed July 30, 2024. https://crstoday.com/articles/sept-2023/early-surgical-intervention-for-glaucoma​</a:t>
            </a:r>
          </a:p>
          <a:p>
            <a:r>
              <a:rPr lang="en-US" sz="500">
                <a:solidFill>
                  <a:schemeClr val="bg2"/>
                </a:solidFill>
              </a:rPr>
              <a:t>3. Balas M, Mathew DJ. Minimally invasive glaucoma surgery: a review of the literature. Vision (Basel). 2023;7(3):54. doi:10.3390/vision7030054​</a:t>
            </a:r>
            <a:endParaRPr lang="en-US" sz="500" b="1">
              <a:solidFill>
                <a:schemeClr val="bg2"/>
              </a:solidFill>
            </a:endParaRPr>
          </a:p>
        </p:txBody>
      </p:sp>
    </p:spTree>
    <p:extLst>
      <p:ext uri="{BB962C8B-B14F-4D97-AF65-F5344CB8AC3E}">
        <p14:creationId xmlns:p14="http://schemas.microsoft.com/office/powerpoint/2010/main" val="3889510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a:xfrm>
            <a:off x="436658" y="251114"/>
            <a:ext cx="8601363" cy="415636"/>
          </a:xfrm>
        </p:spPr>
        <p:txBody>
          <a:bodyPr lIns="91440" tIns="45720" rIns="91440" bIns="45720" anchor="t"/>
          <a:lstStyle/>
          <a:p>
            <a:r>
              <a:rPr lang="en-US">
                <a:cs typeface="Arial"/>
              </a:rPr>
              <a:t>Taking a Proactive Treatment Approach With IG</a:t>
            </a:r>
            <a:endParaRPr lang="en-US"/>
          </a:p>
        </p:txBody>
      </p:sp>
      <p:sp>
        <p:nvSpPr>
          <p:cNvPr id="7" name="Content Placeholder 6">
            <a:extLst>
              <a:ext uri="{FF2B5EF4-FFF2-40B4-BE49-F238E27FC236}">
                <a16:creationId xmlns:a16="http://schemas.microsoft.com/office/drawing/2014/main" id="{C4805689-CF2A-AE48-49A2-8EF2886832BA}"/>
              </a:ext>
            </a:extLst>
          </p:cNvPr>
          <p:cNvSpPr>
            <a:spLocks noGrp="1"/>
          </p:cNvSpPr>
          <p:nvPr>
            <p:ph sz="quarter" idx="10"/>
          </p:nvPr>
        </p:nvSpPr>
        <p:spPr>
          <a:xfrm>
            <a:off x="590084" y="947189"/>
            <a:ext cx="7873515" cy="3429000"/>
          </a:xfrm>
        </p:spPr>
        <p:txBody>
          <a:bodyPr lIns="91440" tIns="45720" rIns="91440" bIns="45720" anchor="t"/>
          <a:lstStyle/>
          <a:p>
            <a:r>
              <a:rPr lang="en-US" b="1">
                <a:solidFill>
                  <a:schemeClr val="accent4"/>
                </a:solidFill>
                <a:latin typeface="Arial"/>
                <a:cs typeface="Arial"/>
              </a:rPr>
              <a:t>IG treatments include:</a:t>
            </a:r>
            <a:br>
              <a:rPr lang="en-US" b="1">
                <a:solidFill>
                  <a:schemeClr val="accent4"/>
                </a:solidFill>
                <a:latin typeface="Arial"/>
                <a:cs typeface="Arial"/>
              </a:rPr>
            </a:br>
            <a:endParaRPr lang="en-US" b="1">
              <a:solidFill>
                <a:schemeClr val="accent4"/>
              </a:solidFill>
              <a:latin typeface="Arial"/>
              <a:cs typeface="Arial"/>
            </a:endParaRPr>
          </a:p>
          <a:p>
            <a:pPr marL="285750" indent="-285750">
              <a:spcBef>
                <a:spcPts val="0"/>
              </a:spcBef>
              <a:spcAft>
                <a:spcPts val="600"/>
              </a:spcAft>
              <a:buSzPct val="70000"/>
              <a:buFont typeface="Wingdings" pitchFamily="2" charset="2"/>
              <a:buChar char="ü"/>
            </a:pPr>
            <a:r>
              <a:rPr lang="en-US" sz="1200">
                <a:solidFill>
                  <a:srgbClr val="58595B"/>
                </a:solidFill>
                <a:latin typeface="Arial"/>
                <a:cs typeface="Arial"/>
              </a:rPr>
              <a:t>Continuous procedural pharmaceutical systems</a:t>
            </a:r>
          </a:p>
          <a:p>
            <a:pPr marL="285750" indent="-285750">
              <a:spcBef>
                <a:spcPts val="0"/>
              </a:spcBef>
              <a:spcAft>
                <a:spcPts val="600"/>
              </a:spcAft>
              <a:buSzPct val="70000"/>
              <a:buFont typeface="Wingdings" pitchFamily="2" charset="2"/>
              <a:buChar char="ü"/>
            </a:pPr>
            <a:r>
              <a:rPr lang="en-US" sz="1200">
                <a:solidFill>
                  <a:srgbClr val="58595B"/>
                </a:solidFill>
                <a:latin typeface="Arial"/>
                <a:cs typeface="Arial"/>
              </a:rPr>
              <a:t>Laser treatment</a:t>
            </a:r>
          </a:p>
          <a:p>
            <a:pPr marL="285750" indent="-285750">
              <a:spcBef>
                <a:spcPts val="0"/>
              </a:spcBef>
              <a:spcAft>
                <a:spcPts val="600"/>
              </a:spcAft>
              <a:buSzPct val="70000"/>
              <a:buFont typeface="Wingdings" pitchFamily="2" charset="2"/>
              <a:buChar char="ü"/>
            </a:pPr>
            <a:r>
              <a:rPr lang="en-US" sz="1200">
                <a:solidFill>
                  <a:srgbClr val="58595B"/>
                </a:solidFill>
                <a:latin typeface="Arial"/>
                <a:cs typeface="Arial"/>
              </a:rPr>
              <a:t>Micro-invasive glaucoma surgery (MIGS)</a:t>
            </a:r>
          </a:p>
          <a:p>
            <a:endParaRPr lang="en-US"/>
          </a:p>
        </p:txBody>
      </p:sp>
      <p:sp>
        <p:nvSpPr>
          <p:cNvPr id="4" name="TextBox 3">
            <a:extLst>
              <a:ext uri="{FF2B5EF4-FFF2-40B4-BE49-F238E27FC236}">
                <a16:creationId xmlns:a16="http://schemas.microsoft.com/office/drawing/2014/main" id="{64EA682A-EA73-5F9F-00AB-1BF6E66FB68C}"/>
              </a:ext>
            </a:extLst>
          </p:cNvPr>
          <p:cNvSpPr txBox="1"/>
          <p:nvPr/>
        </p:nvSpPr>
        <p:spPr>
          <a:xfrm>
            <a:off x="590084" y="2764832"/>
            <a:ext cx="354245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i="1">
                <a:solidFill>
                  <a:srgbClr val="008896"/>
                </a:solidFill>
                <a:cs typeface="Arial"/>
              </a:rPr>
              <a:t>IG removes the treatment burden for patients and puts control back in the hands of the healthcare provider</a:t>
            </a:r>
            <a:endParaRPr lang="en-US"/>
          </a:p>
          <a:p>
            <a:pPr algn="l"/>
            <a:endParaRPr lang="en-US">
              <a:cs typeface="Arial"/>
            </a:endParaRPr>
          </a:p>
        </p:txBody>
      </p:sp>
      <p:pic>
        <p:nvPicPr>
          <p:cNvPr id="3" name="Picture 2" descr="A person in surgical gear looking through a microscope&#10;&#10;Description automatically generated">
            <a:extLst>
              <a:ext uri="{FF2B5EF4-FFF2-40B4-BE49-F238E27FC236}">
                <a16:creationId xmlns:a16="http://schemas.microsoft.com/office/drawing/2014/main" id="{AE89CDBF-D25B-B545-19B4-1190FB693181}"/>
              </a:ext>
            </a:extLst>
          </p:cNvPr>
          <p:cNvPicPr>
            <a:picLocks noChangeAspect="1"/>
          </p:cNvPicPr>
          <p:nvPr/>
        </p:nvPicPr>
        <p:blipFill>
          <a:blip r:embed="rId2"/>
          <a:stretch>
            <a:fillRect/>
          </a:stretch>
        </p:blipFill>
        <p:spPr>
          <a:xfrm>
            <a:off x="5011466" y="859008"/>
            <a:ext cx="3080974" cy="3811648"/>
          </a:xfrm>
          <a:prstGeom prst="rect">
            <a:avLst/>
          </a:prstGeom>
        </p:spPr>
      </p:pic>
    </p:spTree>
    <p:extLst>
      <p:ext uri="{BB962C8B-B14F-4D97-AF65-F5344CB8AC3E}">
        <p14:creationId xmlns:p14="http://schemas.microsoft.com/office/powerpoint/2010/main" val="2708922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51D9-604E-6ADB-E8E2-F7D0AFBF0C33}"/>
              </a:ext>
            </a:extLst>
          </p:cNvPr>
          <p:cNvSpPr>
            <a:spLocks noGrp="1"/>
          </p:cNvSpPr>
          <p:nvPr>
            <p:ph type="title"/>
          </p:nvPr>
        </p:nvSpPr>
        <p:spPr>
          <a:xfrm>
            <a:off x="429689" y="251114"/>
            <a:ext cx="8607985" cy="415636"/>
          </a:xfrm>
        </p:spPr>
        <p:txBody>
          <a:bodyPr/>
          <a:lstStyle/>
          <a:p>
            <a:r>
              <a:rPr lang="en-US" sz="2000"/>
              <a:t>Interventional Glaucoma (IG) Is Establishing a New Method of Treatment</a:t>
            </a:r>
          </a:p>
        </p:txBody>
      </p:sp>
      <p:pic>
        <p:nvPicPr>
          <p:cNvPr id="44" name="Picture 43">
            <a:extLst>
              <a:ext uri="{FF2B5EF4-FFF2-40B4-BE49-F238E27FC236}">
                <a16:creationId xmlns:a16="http://schemas.microsoft.com/office/drawing/2014/main" id="{54430666-2A40-815E-F814-16D285CA1F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0580"/>
          <a:stretch/>
        </p:blipFill>
        <p:spPr>
          <a:xfrm>
            <a:off x="804683" y="1581774"/>
            <a:ext cx="7437120" cy="811735"/>
          </a:xfrm>
          <a:prstGeom prst="rect">
            <a:avLst/>
          </a:prstGeom>
        </p:spPr>
      </p:pic>
      <p:sp>
        <p:nvSpPr>
          <p:cNvPr id="4" name="Arrow: Right 3">
            <a:extLst>
              <a:ext uri="{FF2B5EF4-FFF2-40B4-BE49-F238E27FC236}">
                <a16:creationId xmlns:a16="http://schemas.microsoft.com/office/drawing/2014/main" id="{EC36D28A-4099-9F33-636D-61F34FE43538}"/>
              </a:ext>
            </a:extLst>
          </p:cNvPr>
          <p:cNvSpPr/>
          <p:nvPr/>
        </p:nvSpPr>
        <p:spPr>
          <a:xfrm>
            <a:off x="1111175" y="2455944"/>
            <a:ext cx="6903333" cy="287867"/>
          </a:xfrm>
          <a:prstGeom prst="rightArrow">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D9ED503-2804-CC0A-54F9-58073E582C39}"/>
              </a:ext>
            </a:extLst>
          </p:cNvPr>
          <p:cNvGrpSpPr/>
          <p:nvPr/>
        </p:nvGrpSpPr>
        <p:grpSpPr>
          <a:xfrm>
            <a:off x="867672" y="3067283"/>
            <a:ext cx="7437120" cy="1063479"/>
            <a:chOff x="509063" y="3357708"/>
            <a:chExt cx="7437120" cy="1063479"/>
          </a:xfrm>
        </p:grpSpPr>
        <p:grpSp>
          <p:nvGrpSpPr>
            <p:cNvPr id="12" name="Group 11">
              <a:extLst>
                <a:ext uri="{FF2B5EF4-FFF2-40B4-BE49-F238E27FC236}">
                  <a16:creationId xmlns:a16="http://schemas.microsoft.com/office/drawing/2014/main" id="{77703671-1BA4-4101-C7AF-9B5B3E1A8AC2}"/>
                </a:ext>
              </a:extLst>
            </p:cNvPr>
            <p:cNvGrpSpPr/>
            <p:nvPr/>
          </p:nvGrpSpPr>
          <p:grpSpPr>
            <a:xfrm>
              <a:off x="509063" y="3357708"/>
              <a:ext cx="7437120" cy="1063479"/>
              <a:chOff x="509063" y="3357708"/>
              <a:chExt cx="7437120" cy="1063479"/>
            </a:xfrm>
          </p:grpSpPr>
          <p:pic>
            <p:nvPicPr>
              <p:cNvPr id="5" name="Picture 4">
                <a:extLst>
                  <a:ext uri="{FF2B5EF4-FFF2-40B4-BE49-F238E27FC236}">
                    <a16:creationId xmlns:a16="http://schemas.microsoft.com/office/drawing/2014/main" id="{3C0C6232-E62B-C5C1-D654-A8EE158665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4047"/>
              <a:stretch/>
            </p:blipFill>
            <p:spPr>
              <a:xfrm>
                <a:off x="509063" y="3357708"/>
                <a:ext cx="7437120" cy="888123"/>
              </a:xfrm>
              <a:prstGeom prst="rect">
                <a:avLst/>
              </a:prstGeom>
            </p:spPr>
          </p:pic>
          <p:sp>
            <p:nvSpPr>
              <p:cNvPr id="11" name="TextBox 10">
                <a:extLst>
                  <a:ext uri="{FF2B5EF4-FFF2-40B4-BE49-F238E27FC236}">
                    <a16:creationId xmlns:a16="http://schemas.microsoft.com/office/drawing/2014/main" id="{24D4B06D-7E77-6908-0816-8F2CF5A0E85A}"/>
                  </a:ext>
                </a:extLst>
              </p:cNvPr>
              <p:cNvSpPr txBox="1"/>
              <p:nvPr/>
            </p:nvSpPr>
            <p:spPr>
              <a:xfrm>
                <a:off x="1123508" y="4159577"/>
                <a:ext cx="6065312" cy="261610"/>
              </a:xfrm>
              <a:prstGeom prst="rect">
                <a:avLst/>
              </a:prstGeom>
              <a:solidFill>
                <a:schemeClr val="accent4"/>
              </a:solidFill>
            </p:spPr>
            <p:txBody>
              <a:bodyPr wrap="square" rtlCol="0">
                <a:spAutoFit/>
              </a:bodyPr>
              <a:lstStyle/>
              <a:p>
                <a:pPr algn="ctr"/>
                <a:r>
                  <a:rPr lang="en-US" sz="1100" dirty="0">
                    <a:solidFill>
                      <a:schemeClr val="bg2"/>
                    </a:solidFill>
                  </a:rPr>
                  <a:t>Topical Medication as Bridge Therapy</a:t>
                </a:r>
              </a:p>
            </p:txBody>
          </p:sp>
        </p:grpSp>
        <p:cxnSp>
          <p:nvCxnSpPr>
            <p:cNvPr id="7" name="Straight Arrow Connector 6">
              <a:extLst>
                <a:ext uri="{FF2B5EF4-FFF2-40B4-BE49-F238E27FC236}">
                  <a16:creationId xmlns:a16="http://schemas.microsoft.com/office/drawing/2014/main" id="{6FC931F6-44AB-61D1-1602-5DAB881A8335}"/>
                </a:ext>
              </a:extLst>
            </p:cNvPr>
            <p:cNvCxnSpPr>
              <a:cxnSpLocks/>
            </p:cNvCxnSpPr>
            <p:nvPr/>
          </p:nvCxnSpPr>
          <p:spPr>
            <a:xfrm>
              <a:off x="1964267" y="3569307"/>
              <a:ext cx="0" cy="567265"/>
            </a:xfrm>
            <a:prstGeom prst="straightConnector1">
              <a:avLst/>
            </a:prstGeom>
            <a:ln w="19050">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097D204-F582-D0DC-4F9D-D158DE279035}"/>
                </a:ext>
              </a:extLst>
            </p:cNvPr>
            <p:cNvCxnSpPr>
              <a:cxnSpLocks/>
            </p:cNvCxnSpPr>
            <p:nvPr/>
          </p:nvCxnSpPr>
          <p:spPr>
            <a:xfrm>
              <a:off x="3437467" y="3564466"/>
              <a:ext cx="0" cy="567265"/>
            </a:xfrm>
            <a:prstGeom prst="straightConnector1">
              <a:avLst/>
            </a:prstGeom>
            <a:ln w="19050">
              <a:headEnd w="lg" len="lg"/>
              <a:tailEnd type="triangle"/>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C414EAB9-D288-20E3-6555-62CB836B6311}"/>
              </a:ext>
            </a:extLst>
          </p:cNvPr>
          <p:cNvSpPr txBox="1"/>
          <p:nvPr/>
        </p:nvSpPr>
        <p:spPr>
          <a:xfrm>
            <a:off x="950213" y="1288947"/>
            <a:ext cx="2074330" cy="261610"/>
          </a:xfrm>
          <a:prstGeom prst="rect">
            <a:avLst/>
          </a:prstGeom>
          <a:noFill/>
        </p:spPr>
        <p:txBody>
          <a:bodyPr wrap="square" rtlCol="0">
            <a:spAutoFit/>
          </a:bodyPr>
          <a:lstStyle/>
          <a:p>
            <a:pPr algn="ctr"/>
            <a:r>
              <a:rPr lang="en-US" sz="1100" b="1"/>
              <a:t>Legacy Treatment Paradigm</a:t>
            </a:r>
          </a:p>
        </p:txBody>
      </p:sp>
      <p:sp>
        <p:nvSpPr>
          <p:cNvPr id="8" name="TextBox 7">
            <a:extLst>
              <a:ext uri="{FF2B5EF4-FFF2-40B4-BE49-F238E27FC236}">
                <a16:creationId xmlns:a16="http://schemas.microsoft.com/office/drawing/2014/main" id="{C89ED3CD-14C5-9F23-B43D-B11AEE09ED5A}"/>
              </a:ext>
            </a:extLst>
          </p:cNvPr>
          <p:cNvSpPr txBox="1"/>
          <p:nvPr/>
        </p:nvSpPr>
        <p:spPr>
          <a:xfrm>
            <a:off x="956275" y="2784078"/>
            <a:ext cx="2511963" cy="261610"/>
          </a:xfrm>
          <a:prstGeom prst="rect">
            <a:avLst/>
          </a:prstGeom>
          <a:noFill/>
        </p:spPr>
        <p:txBody>
          <a:bodyPr wrap="square" rtlCol="0">
            <a:spAutoFit/>
          </a:bodyPr>
          <a:lstStyle/>
          <a:p>
            <a:pPr algn="ctr"/>
            <a:r>
              <a:rPr lang="en-US" sz="1100" b="1"/>
              <a:t>A Potential New Standard of Care</a:t>
            </a:r>
          </a:p>
        </p:txBody>
      </p:sp>
      <p:cxnSp>
        <p:nvCxnSpPr>
          <p:cNvPr id="14" name="Straight Arrow Connector 13">
            <a:extLst>
              <a:ext uri="{FF2B5EF4-FFF2-40B4-BE49-F238E27FC236}">
                <a16:creationId xmlns:a16="http://schemas.microsoft.com/office/drawing/2014/main" id="{D4896331-67F7-4004-8EC6-94E99E5BD275}"/>
              </a:ext>
            </a:extLst>
          </p:cNvPr>
          <p:cNvCxnSpPr>
            <a:cxnSpLocks/>
          </p:cNvCxnSpPr>
          <p:nvPr/>
        </p:nvCxnSpPr>
        <p:spPr>
          <a:xfrm>
            <a:off x="5240247" y="3281298"/>
            <a:ext cx="0" cy="567265"/>
          </a:xfrm>
          <a:prstGeom prst="straightConnector1">
            <a:avLst/>
          </a:prstGeom>
          <a:ln w="19050">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AB5DF2B-EA90-8444-FE66-74345B860ECF}"/>
              </a:ext>
            </a:extLst>
          </p:cNvPr>
          <p:cNvCxnSpPr>
            <a:cxnSpLocks/>
          </p:cNvCxnSpPr>
          <p:nvPr/>
        </p:nvCxnSpPr>
        <p:spPr>
          <a:xfrm>
            <a:off x="6691676" y="3281297"/>
            <a:ext cx="0" cy="567265"/>
          </a:xfrm>
          <a:prstGeom prst="straightConnector1">
            <a:avLst/>
          </a:prstGeom>
          <a:ln w="19050">
            <a:headEnd w="lg"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23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GUID" val="1821ae3d-a7dd-480d-be3a-d1425a6fae81"/>
</p:tagLst>
</file>

<file path=ppt/theme/theme1.xml><?xml version="1.0" encoding="utf-8"?>
<a:theme xmlns:a="http://schemas.openxmlformats.org/drawingml/2006/main" name="Office Theme">
  <a:themeElements>
    <a:clrScheme name="iDose TR">
      <a:dk1>
        <a:srgbClr val="000000"/>
      </a:dk1>
      <a:lt1>
        <a:srgbClr val="008896"/>
      </a:lt1>
      <a:dk2>
        <a:srgbClr val="FFFFFF"/>
      </a:dk2>
      <a:lt2>
        <a:srgbClr val="FFFFFF"/>
      </a:lt2>
      <a:accent1>
        <a:srgbClr val="008896"/>
      </a:accent1>
      <a:accent2>
        <a:srgbClr val="8BD5F1"/>
      </a:accent2>
      <a:accent3>
        <a:srgbClr val="83B2C2"/>
      </a:accent3>
      <a:accent4>
        <a:srgbClr val="27AAE1"/>
      </a:accent4>
      <a:accent5>
        <a:srgbClr val="65696E"/>
      </a:accent5>
      <a:accent6>
        <a:srgbClr val="008896"/>
      </a:accent6>
      <a:hlink>
        <a:srgbClr val="089247"/>
      </a:hlink>
      <a:folHlink>
        <a:srgbClr val="27AAE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C674C31E796A4A942F8D4CBCA39F81" ma:contentTypeVersion="436" ma:contentTypeDescription="Create a new document." ma:contentTypeScope="" ma:versionID="2643947b57b650f81be649e6e411b8ba">
  <xsd:schema xmlns:xsd="http://www.w3.org/2001/XMLSchema" xmlns:xs="http://www.w3.org/2001/XMLSchema" xmlns:p="http://schemas.microsoft.com/office/2006/metadata/properties" xmlns:ns2="6167249e-6a40-4907-b295-a3e2868b1f90" xmlns:ns3="49af402b-6abf-415e-9879-ec54ea8c332b" targetNamespace="http://schemas.microsoft.com/office/2006/metadata/properties" ma:root="true" ma:fieldsID="1db35b1e5d9f0f6c53f37d3bb533ab55" ns2:_="" ns3:_="">
    <xsd:import namespace="6167249e-6a40-4907-b295-a3e2868b1f90"/>
    <xsd:import namespace="49af402b-6abf-415e-9879-ec54ea8c332b"/>
    <xsd:element name="properties">
      <xsd:complexType>
        <xsd:sequence>
          <xsd:element name="documentManagement">
            <xsd:complexType>
              <xsd:all>
                <xsd:element ref="ns2:TaxCatchAll" minOccurs="0"/>
                <xsd:element ref="ns3:MediaServiceDateTaken" minOccurs="0"/>
                <xsd:element ref="ns3:MediaLengthInSeconds" minOccurs="0"/>
                <xsd:element ref="ns3:lcf76f155ced4ddcb4097134ff3c332f" minOccurs="0"/>
                <xsd:element ref="ns3:MediaServiceGenerationTime" minOccurs="0"/>
                <xsd:element ref="ns3:MediaServiceEventHashCode" minOccurs="0"/>
                <xsd:element ref="ns3:MediaServiceOCR" minOccurs="0"/>
                <xsd:element ref="ns3:MediaServiceLocation"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67249e-6a40-4907-b295-a3e2868b1f90"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a9b9d91c-d44f-4bdc-856b-833b1214b64d}" ma:internalName="TaxCatchAll" ma:showField="CatchAllData" ma:web="6167249e-6a40-4907-b295-a3e2868b1f9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9af402b-6abf-415e-9879-ec54ea8c332b" elementFormDefault="qualified">
    <xsd:import namespace="http://schemas.microsoft.com/office/2006/documentManagement/types"/>
    <xsd:import namespace="http://schemas.microsoft.com/office/infopath/2007/PartnerControls"/>
    <xsd:element name="MediaServiceDateTaken" ma:index="9" nillable="true" ma:displayName="MediaServiceDateTaken" ma:hidden="true" ma:internalName="MediaServiceDateTaken" ma:readOnly="true">
      <xsd:simpleType>
        <xsd:restriction base="dms:Text"/>
      </xsd:simpleType>
    </xsd:element>
    <xsd:element name="MediaLengthInSeconds" ma:index="10" nillable="true" ma:displayName="MediaLengthInSeconds" ma:hidden="true" ma:internalName="MediaLengthInSeconds" ma:readOnly="true">
      <xsd:simpleType>
        <xsd:restriction base="dms:Unknown"/>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8473b9ea-160c-455f-92dd-fc5c7f1573a2"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ObjectDetectorVersions" ma:index="18"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9af402b-6abf-415e-9879-ec54ea8c332b">
      <Terms xmlns="http://schemas.microsoft.com/office/infopath/2007/PartnerControls"/>
    </lcf76f155ced4ddcb4097134ff3c332f>
    <TaxCatchAll xmlns="6167249e-6a40-4907-b295-a3e2868b1f90" xsi:nil="true"/>
  </documentManagement>
</p:properties>
</file>

<file path=customXml/itemProps1.xml><?xml version="1.0" encoding="utf-8"?>
<ds:datastoreItem xmlns:ds="http://schemas.openxmlformats.org/officeDocument/2006/customXml" ds:itemID="{220E62D4-894A-4F5D-8B70-A6A6B39F9A68}">
  <ds:schemaRefs>
    <ds:schemaRef ds:uri="49af402b-6abf-415e-9879-ec54ea8c332b"/>
    <ds:schemaRef ds:uri="6167249e-6a40-4907-b295-a3e2868b1f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CD4D1E1-41D1-4971-9F86-D73EEED318D3}">
  <ds:schemaRefs>
    <ds:schemaRef ds:uri="http://schemas.microsoft.com/sharepoint/v3/contenttype/forms"/>
  </ds:schemaRefs>
</ds:datastoreItem>
</file>

<file path=customXml/itemProps3.xml><?xml version="1.0" encoding="utf-8"?>
<ds:datastoreItem xmlns:ds="http://schemas.openxmlformats.org/officeDocument/2006/customXml" ds:itemID="{D0F86E7F-95DA-4D56-BA80-2A43CF389E88}">
  <ds:schemaRefs>
    <ds:schemaRef ds:uri="http://www.w3.org/XML/1998/namespace"/>
    <ds:schemaRef ds:uri="http://schemas.microsoft.com/office/2006/documentManagement/types"/>
    <ds:schemaRef ds:uri="http://schemas.openxmlformats.org/package/2006/metadata/core-properties"/>
    <ds:schemaRef ds:uri="49af402b-6abf-415e-9879-ec54ea8c332b"/>
    <ds:schemaRef ds:uri="http://schemas.microsoft.com/office/infopath/2007/PartnerControls"/>
    <ds:schemaRef ds:uri="http://purl.org/dc/elements/1.1/"/>
    <ds:schemaRef ds:uri="6167249e-6a40-4907-b295-a3e2868b1f90"/>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5</TotalTime>
  <Words>5180</Words>
  <Application>Microsoft Office PowerPoint</Application>
  <PresentationFormat>On-screen Show (16:9)</PresentationFormat>
  <Paragraphs>355</Paragraphs>
  <Slides>45</Slides>
  <Notes>10</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8" baseType="lpstr">
      <vt:lpstr>Aptos</vt:lpstr>
      <vt:lpstr>Arial</vt:lpstr>
      <vt:lpstr>Avenir Light</vt:lpstr>
      <vt:lpstr>Avenir Medium</vt:lpstr>
      <vt:lpstr>Avenir Next Medium</vt:lpstr>
      <vt:lpstr>Calibri</vt:lpstr>
      <vt:lpstr>Courier New</vt:lpstr>
      <vt:lpstr>Lato</vt:lpstr>
      <vt:lpstr>Lato Black</vt:lpstr>
      <vt:lpstr>Verdana</vt:lpstr>
      <vt:lpstr>Wingdings</vt:lpstr>
      <vt:lpstr>Office Theme</vt:lpstr>
      <vt:lpstr>Chart</vt:lpstr>
      <vt:lpstr>Introducing the Catalysts for the Interventional Glaucoma Revolution</vt:lpstr>
      <vt:lpstr>Thanks for joining us today!</vt:lpstr>
      <vt:lpstr>Understanding Glaucoma: A Quick Primer</vt:lpstr>
      <vt:lpstr>Today’s Glaucoma Treatment Landscape</vt:lpstr>
      <vt:lpstr>Glaucoma Treatment Challenges</vt:lpstr>
      <vt:lpstr>Introducing Interventional Glaucoma</vt:lpstr>
      <vt:lpstr>The Standard of Care Is Evolving With Interventional Glaucoma</vt:lpstr>
      <vt:lpstr>Taking a Proactive Treatment Approach With IG</vt:lpstr>
      <vt:lpstr>Interventional Glaucoma (IG) Is Establishing a New Method of Treatment</vt:lpstr>
      <vt:lpstr>The Benefits of Interventional Glaucoma</vt:lpstr>
      <vt:lpstr>What Could This Mean for You?</vt:lpstr>
      <vt:lpstr>A Portfolio of Treatment Options for an Interventional Glaucoma Mindset</vt:lpstr>
      <vt:lpstr>The Unparalleled Glaukos Interventional Glaucoma System</vt:lpstr>
      <vt:lpstr>PowerPoint Presentation</vt:lpstr>
      <vt:lpstr>iDose® TR Important Safety Information</vt:lpstr>
      <vt:lpstr>Introducing  iDose® TR</vt:lpstr>
      <vt:lpstr>A Groundbreaking Advancement in Glaucoma Treatment</vt:lpstr>
      <vt:lpstr>PowerPoint Presentation</vt:lpstr>
      <vt:lpstr>Clinically Proven to Be Safe and Effective</vt:lpstr>
      <vt:lpstr>iDose® TR Extends Across the Spectrum of Glaucoma Disease</vt:lpstr>
      <vt:lpstr>A Wide Range of Patients May Benefit From iDose® TR</vt:lpstr>
      <vt:lpstr>Talking to Patients About iDose® TR</vt:lpstr>
      <vt:lpstr>Understanding the iDose® TR Procedure1</vt:lpstr>
      <vt:lpstr>Questions Patients May Ask About iDose® TR</vt:lpstr>
      <vt:lpstr>iDose® TR Procedure</vt:lpstr>
      <vt:lpstr>Paving the Way to Better Patient Experiences: A Tale of 2 Patients</vt:lpstr>
      <vt:lpstr>PowerPoint Presentation</vt:lpstr>
      <vt:lpstr>iStent infinite® Important Safety Information </vt:lpstr>
      <vt:lpstr>Introducing iStent infinite®</vt:lpstr>
      <vt:lpstr>Less Invasive. Fewer Complications.</vt:lpstr>
      <vt:lpstr>Versatility to Treat a Variety of Patients​</vt:lpstr>
      <vt:lpstr>Proven to Excel Where Other Treatments Have Failed</vt:lpstr>
      <vt:lpstr>Delivers Sustained Efficacy</vt:lpstr>
      <vt:lpstr>Adopting an Interventional Glaucoma Mindset in Your Practice</vt:lpstr>
      <vt:lpstr>How Can You Help?</vt:lpstr>
      <vt:lpstr>How You Can Help</vt:lpstr>
      <vt:lpstr>Resources to Support Patient Education</vt:lpstr>
      <vt:lpstr>How You Can Help Flag Patient Candidates</vt:lpstr>
      <vt:lpstr>Your Next Steps</vt:lpstr>
      <vt:lpstr>PowerPoint Presentation</vt:lpstr>
      <vt:lpstr>PowerPoint Presentation</vt:lpstr>
      <vt:lpstr>Clinically Proven: Phase 3 and 2b Trial Data Confirm Long Duration</vt:lpstr>
      <vt:lpstr>Phase 3 Clinical Trial Overview</vt:lpstr>
      <vt:lpstr>Phase 2b Trial: Sustained Duration Through 36 Months1</vt:lpstr>
      <vt:lpstr>Pharmacokinetic Trial Demonstrated Durable Drug Concentration1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Sherry Vu</dc:creator>
  <cp:lastModifiedBy>Bridgette Kelly</cp:lastModifiedBy>
  <cp:revision>3</cp:revision>
  <cp:lastPrinted>2020-01-28T19:26:21Z</cp:lastPrinted>
  <dcterms:created xsi:type="dcterms:W3CDTF">2018-03-26T20:55:07Z</dcterms:created>
  <dcterms:modified xsi:type="dcterms:W3CDTF">2025-02-20T20:55:28Z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0x0101005DDD75B2067EAD48AD5550E0EC33996F</vt:lpwstr>
  </property>
  <property fmtid="{D5CDD505-2E9C-101B-9397-08002B2CF9AE}" pid="3" name="MediaServiceImageTags">
    <vt:lpwstr/>
  </property>
</Properties>
</file>