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71" r:id="rId7"/>
    <p:sldId id="258" r:id="rId8"/>
    <p:sldId id="259" r:id="rId9"/>
    <p:sldId id="267" r:id="rId10"/>
    <p:sldId id="260" r:id="rId11"/>
    <p:sldId id="269" r:id="rId12"/>
    <p:sldId id="272" r:id="rId13"/>
    <p:sldId id="263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407402-3232-8B03-87F4-9166DD4E9B51}" name="Serene Smith" initials="SS" userId="S::sesmith@glaukos.com::75916824-4c83-4f06-b43a-1c7404a8c12e" providerId="AD"/>
  <p188:author id="{6450B52F-D73F-C166-6273-750B23A72FB8}" name="Lisa Jensen" initials="LJ" userId="S::LJensen@glaukos.com::dddc9906-45bc-4607-92c8-5cf1af1ae7aa" providerId="AD"/>
  <p188:author id="{40216731-F01D-F9AA-BB18-B73CE69B3D23}" name="David Applegate" initials="DA" userId="S::dapplegate@glaukos.com::48edcae2-746a-4903-ad84-339f175a9214" providerId="AD"/>
  <p188:author id="{2CED693E-275B-3B27-A2AD-75D390338093}" name="Tony Francesconi" initials="TF" userId="S::tfrancesconi@jpa.com::c6ad3263-cb1b-4fd6-b023-8f6cd338b2f2" providerId="AD"/>
  <p188:author id="{F08A4A40-D109-F19B-AFD9-B13E3E26C3F0}" name="Cate Cahill" initials="CC" userId="S::ccahill@jpa.com::d204b747-a077-4ba5-93e1-dab4b14491e6" providerId="AD"/>
  <p188:author id="{6681F67D-FAEC-3969-BBCD-26A9AE81E660}" name="Michael Rivera" initials="MR" userId="S::mrivera@glaukos.com::45ce9226-3fef-4637-9006-ecba1709165a" providerId="AD"/>
  <p188:author id="{7C646E88-0CD8-3EF6-43AF-A6138AD62843}" name="Jessica Cerullo" initials="JC" userId="S::jcerullo@jpa.com::e52556de-dd06-43c5-86fe-9b46e3d81796" providerId="AD"/>
  <p188:author id="{1BCDDD8C-B7CA-F84B-35DF-ABD1CF7CA561}" name="Courtney Thompson" initials="CT" userId="S::cthompson@jpa.com::72e7bcbf-b6ea-44b2-942f-53a8f26a1b05" providerId="AD"/>
  <p188:author id="{C0442BB2-05C3-4005-9DA7-940E0B8B45E5}" name="Kelly McNeil" initials="KM" userId="S::kmcneil@jpa.com::2757da97-4976-4c17-845c-c85acee7c92c" providerId="AD"/>
  <p188:author id="{33152DBC-6657-82AF-9B64-FFA6C9EF97DC}" name="Susan Osterloh" initials="SO" userId="S::sosterloh@jpa.com::5d8ef05a-7b88-4396-857f-5291961067a8" providerId="AD"/>
  <p188:author id="{C5B659BC-B26F-E3A2-7171-FDDADF6AF271}" name="Charlotte Kho" initials="CK" userId="S::ckho@jpa.com::4f34ad53-3ce4-4658-a67e-157862716718" providerId="AD"/>
  <p188:author id="{3172A7DA-97F7-FE76-F093-B7F15B44603E}" name="Kevin Grace" initials="" userId="S::kgrace@jpa.com::1b460081-accf-4580-b469-9a721e290ef3" providerId="AD"/>
  <p188:author id="{FCEAEDDC-AC3C-6D29-A94F-C3F5F2B654E6}" name="Megan Singh" initials="MS" userId="S::msingh@jpa.com::a7a1c1a2-fdb6-4493-8aaf-7040a7d1a6c1" providerId="AD"/>
  <p188:author id="{B16116E3-DFC7-F020-DCCB-BA1A02C98FD7}" name="Marc Cruz" initials="MC" userId="S::mcruz@jpa.com::ecfb35a5-8663-4b98-afd2-bfc5aff10a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95"/>
    <a:srgbClr val="E4F3EC"/>
    <a:srgbClr val="C2D1CD"/>
    <a:srgbClr val="FF3399"/>
    <a:srgbClr val="5D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46532D-511F-124E-1126-A99AD1E2CDE9}" v="7" dt="2024-02-27T00:44:32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Singh" userId="a7a1c1a2-fdb6-4493-8aaf-7040a7d1a6c1" providerId="ADAL" clId="{A70839D4-CC98-4B13-8BFA-55C22171D7A8}"/>
    <pc:docChg chg="undo custSel delSld modSld">
      <pc:chgData name="Megan Singh" userId="a7a1c1a2-fdb6-4493-8aaf-7040a7d1a6c1" providerId="ADAL" clId="{A70839D4-CC98-4B13-8BFA-55C22171D7A8}" dt="2024-02-22T17:33:42.490" v="89" actId="20577"/>
      <pc:docMkLst>
        <pc:docMk/>
      </pc:docMkLst>
      <pc:sldChg chg="modSp mod">
        <pc:chgData name="Megan Singh" userId="a7a1c1a2-fdb6-4493-8aaf-7040a7d1a6c1" providerId="ADAL" clId="{A70839D4-CC98-4B13-8BFA-55C22171D7A8}" dt="2024-02-22T17:29:16.172" v="59" actId="13926"/>
        <pc:sldMkLst>
          <pc:docMk/>
          <pc:sldMk cId="3772779132" sldId="260"/>
        </pc:sldMkLst>
        <pc:spChg chg="mod">
          <ac:chgData name="Megan Singh" userId="a7a1c1a2-fdb6-4493-8aaf-7040a7d1a6c1" providerId="ADAL" clId="{A70839D4-CC98-4B13-8BFA-55C22171D7A8}" dt="2024-02-22T17:29:16.172" v="59" actId="13926"/>
          <ac:spMkLst>
            <pc:docMk/>
            <pc:sldMk cId="3772779132" sldId="260"/>
            <ac:spMk id="14" creationId="{9186D326-B80C-8B0E-1FFA-8E39886A8ACA}"/>
          </ac:spMkLst>
        </pc:spChg>
      </pc:sldChg>
      <pc:sldChg chg="modSp mod">
        <pc:chgData name="Megan Singh" userId="a7a1c1a2-fdb6-4493-8aaf-7040a7d1a6c1" providerId="ADAL" clId="{A70839D4-CC98-4B13-8BFA-55C22171D7A8}" dt="2024-02-22T17:33:42.490" v="89" actId="20577"/>
        <pc:sldMkLst>
          <pc:docMk/>
          <pc:sldMk cId="3414356160" sldId="267"/>
        </pc:sldMkLst>
        <pc:spChg chg="mod">
          <ac:chgData name="Megan Singh" userId="a7a1c1a2-fdb6-4493-8aaf-7040a7d1a6c1" providerId="ADAL" clId="{A70839D4-CC98-4B13-8BFA-55C22171D7A8}" dt="2024-02-22T17:33:42.490" v="89" actId="20577"/>
          <ac:spMkLst>
            <pc:docMk/>
            <pc:sldMk cId="3414356160" sldId="267"/>
            <ac:spMk id="8" creationId="{10E769C9-9E27-0AD4-A4AC-604492B00ED0}"/>
          </ac:spMkLst>
        </pc:spChg>
        <pc:picChg chg="mod">
          <ac:chgData name="Megan Singh" userId="a7a1c1a2-fdb6-4493-8aaf-7040a7d1a6c1" providerId="ADAL" clId="{A70839D4-CC98-4B13-8BFA-55C22171D7A8}" dt="2024-02-22T17:26:05.175" v="17" actId="1076"/>
          <ac:picMkLst>
            <pc:docMk/>
            <pc:sldMk cId="3414356160" sldId="267"/>
            <ac:picMk id="15" creationId="{E1062CA3-105B-8C3B-137B-C2E5347F8068}"/>
          </ac:picMkLst>
        </pc:picChg>
      </pc:sldChg>
      <pc:sldChg chg="modSp mod">
        <pc:chgData name="Megan Singh" userId="a7a1c1a2-fdb6-4493-8aaf-7040a7d1a6c1" providerId="ADAL" clId="{A70839D4-CC98-4B13-8BFA-55C22171D7A8}" dt="2024-02-22T17:30:27.395" v="74" actId="13926"/>
        <pc:sldMkLst>
          <pc:docMk/>
          <pc:sldMk cId="2270366702" sldId="269"/>
        </pc:sldMkLst>
        <pc:spChg chg="mod">
          <ac:chgData name="Megan Singh" userId="a7a1c1a2-fdb6-4493-8aaf-7040a7d1a6c1" providerId="ADAL" clId="{A70839D4-CC98-4B13-8BFA-55C22171D7A8}" dt="2024-02-22T17:30:27.395" v="74" actId="13926"/>
          <ac:spMkLst>
            <pc:docMk/>
            <pc:sldMk cId="2270366702" sldId="269"/>
            <ac:spMk id="14" creationId="{43A09DD2-F074-0A8D-EFE8-02FD7409351C}"/>
          </ac:spMkLst>
        </pc:spChg>
      </pc:sldChg>
      <pc:sldChg chg="del">
        <pc:chgData name="Megan Singh" userId="a7a1c1a2-fdb6-4493-8aaf-7040a7d1a6c1" providerId="ADAL" clId="{A70839D4-CC98-4B13-8BFA-55C22171D7A8}" dt="2024-02-22T17:30:36.933" v="75" actId="47"/>
        <pc:sldMkLst>
          <pc:docMk/>
          <pc:sldMk cId="2872290378" sldId="270"/>
        </pc:sldMkLst>
      </pc:sldChg>
      <pc:sldChg chg="modSp mod">
        <pc:chgData name="Megan Singh" userId="a7a1c1a2-fdb6-4493-8aaf-7040a7d1a6c1" providerId="ADAL" clId="{A70839D4-CC98-4B13-8BFA-55C22171D7A8}" dt="2024-02-22T17:31:25.554" v="82" actId="20577"/>
        <pc:sldMkLst>
          <pc:docMk/>
          <pc:sldMk cId="2427902873" sldId="272"/>
        </pc:sldMkLst>
        <pc:spChg chg="mod">
          <ac:chgData name="Megan Singh" userId="a7a1c1a2-fdb6-4493-8aaf-7040a7d1a6c1" providerId="ADAL" clId="{A70839D4-CC98-4B13-8BFA-55C22171D7A8}" dt="2024-02-22T17:31:23.361" v="81" actId="20577"/>
          <ac:spMkLst>
            <pc:docMk/>
            <pc:sldMk cId="2427902873" sldId="272"/>
            <ac:spMk id="3" creationId="{FDBE4EDC-ECEC-86F5-E789-E465D2333239}"/>
          </ac:spMkLst>
        </pc:spChg>
        <pc:spChg chg="mod">
          <ac:chgData name="Megan Singh" userId="a7a1c1a2-fdb6-4493-8aaf-7040a7d1a6c1" providerId="ADAL" clId="{A70839D4-CC98-4B13-8BFA-55C22171D7A8}" dt="2024-02-22T17:30:52.957" v="77" actId="20577"/>
          <ac:spMkLst>
            <pc:docMk/>
            <pc:sldMk cId="2427902873" sldId="272"/>
            <ac:spMk id="8" creationId="{F6EB5304-4873-C566-3EE1-0BD41C625F7A}"/>
          </ac:spMkLst>
        </pc:spChg>
        <pc:spChg chg="mod">
          <ac:chgData name="Megan Singh" userId="a7a1c1a2-fdb6-4493-8aaf-7040a7d1a6c1" providerId="ADAL" clId="{A70839D4-CC98-4B13-8BFA-55C22171D7A8}" dt="2024-02-22T17:31:25.554" v="82" actId="20577"/>
          <ac:spMkLst>
            <pc:docMk/>
            <pc:sldMk cId="2427902873" sldId="272"/>
            <ac:spMk id="11" creationId="{BF04C5F5-1D9C-7A9C-823E-707BC5EA120C}"/>
          </ac:spMkLst>
        </pc:spChg>
      </pc:sldChg>
    </pc:docChg>
  </pc:docChgLst>
  <pc:docChgLst>
    <pc:chgData name="Allison Hitch" userId="61f49a67-8267-4139-9bf9-f29e26a6220e" providerId="ADAL" clId="{65A96130-A0BA-4492-9F45-79F163BA465C}"/>
    <pc:docChg chg="undo custSel modSld">
      <pc:chgData name="Allison Hitch" userId="61f49a67-8267-4139-9bf9-f29e26a6220e" providerId="ADAL" clId="{65A96130-A0BA-4492-9F45-79F163BA465C}" dt="2024-02-23T15:23:18.555" v="18" actId="33524"/>
      <pc:docMkLst>
        <pc:docMk/>
      </pc:docMkLst>
      <pc:sldChg chg="modSp mod">
        <pc:chgData name="Allison Hitch" userId="61f49a67-8267-4139-9bf9-f29e26a6220e" providerId="ADAL" clId="{65A96130-A0BA-4492-9F45-79F163BA465C}" dt="2024-02-23T15:20:06.774" v="15" actId="27636"/>
        <pc:sldMkLst>
          <pc:docMk/>
          <pc:sldMk cId="3250634997" sldId="257"/>
        </pc:sldMkLst>
        <pc:spChg chg="mod">
          <ac:chgData name="Allison Hitch" userId="61f49a67-8267-4139-9bf9-f29e26a6220e" providerId="ADAL" clId="{65A96130-A0BA-4492-9F45-79F163BA465C}" dt="2024-02-23T15:20:06.774" v="15" actId="27636"/>
          <ac:spMkLst>
            <pc:docMk/>
            <pc:sldMk cId="3250634997" sldId="257"/>
            <ac:spMk id="2" creationId="{000F807E-E3DC-F1F9-EF69-8F0319733A5F}"/>
          </ac:spMkLst>
        </pc:spChg>
      </pc:sldChg>
      <pc:sldChg chg="modSp mod">
        <pc:chgData name="Allison Hitch" userId="61f49a67-8267-4139-9bf9-f29e26a6220e" providerId="ADAL" clId="{65A96130-A0BA-4492-9F45-79F163BA465C}" dt="2024-02-23T15:19:54.789" v="12" actId="255"/>
        <pc:sldMkLst>
          <pc:docMk/>
          <pc:sldMk cId="3929640652" sldId="258"/>
        </pc:sldMkLst>
        <pc:spChg chg="mod">
          <ac:chgData name="Allison Hitch" userId="61f49a67-8267-4139-9bf9-f29e26a6220e" providerId="ADAL" clId="{65A96130-A0BA-4492-9F45-79F163BA465C}" dt="2024-02-23T15:19:54.789" v="12" actId="255"/>
          <ac:spMkLst>
            <pc:docMk/>
            <pc:sldMk cId="3929640652" sldId="258"/>
            <ac:spMk id="3" creationId="{E54F8444-528A-28A9-C2BF-1F82B684DCB4}"/>
          </ac:spMkLst>
        </pc:spChg>
      </pc:sldChg>
      <pc:sldChg chg="modSp mod delCm">
        <pc:chgData name="Allison Hitch" userId="61f49a67-8267-4139-9bf9-f29e26a6220e" providerId="ADAL" clId="{65A96130-A0BA-4492-9F45-79F163BA465C}" dt="2024-02-23T15:19:12.824" v="6"/>
        <pc:sldMkLst>
          <pc:docMk/>
          <pc:sldMk cId="3772779132" sldId="260"/>
        </pc:sldMkLst>
        <pc:spChg chg="mod">
          <ac:chgData name="Allison Hitch" userId="61f49a67-8267-4139-9bf9-f29e26a6220e" providerId="ADAL" clId="{65A96130-A0BA-4492-9F45-79F163BA465C}" dt="2024-02-23T15:17:40.766" v="5" actId="255"/>
          <ac:spMkLst>
            <pc:docMk/>
            <pc:sldMk cId="3772779132" sldId="260"/>
            <ac:spMk id="3" creationId="{1D4ED12D-2004-6DBB-7C44-93AE9559888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lison Hitch" userId="61f49a67-8267-4139-9bf9-f29e26a6220e" providerId="ADAL" clId="{65A96130-A0BA-4492-9F45-79F163BA465C}" dt="2024-02-23T15:19:12.824" v="6"/>
              <pc2:cmMkLst xmlns:pc2="http://schemas.microsoft.com/office/powerpoint/2019/9/main/command">
                <pc:docMk/>
                <pc:sldMk cId="3772779132" sldId="260"/>
                <pc2:cmMk id="{0DA94056-E997-4B85-8FAC-23EAE1815B2A}"/>
              </pc2:cmMkLst>
            </pc226:cmChg>
          </p:ext>
        </pc:extLst>
      </pc:sldChg>
      <pc:sldChg chg="modSp mod">
        <pc:chgData name="Allison Hitch" userId="61f49a67-8267-4139-9bf9-f29e26a6220e" providerId="ADAL" clId="{65A96130-A0BA-4492-9F45-79F163BA465C}" dt="2024-02-23T15:23:18.555" v="18" actId="33524"/>
        <pc:sldMkLst>
          <pc:docMk/>
          <pc:sldMk cId="2267322513" sldId="265"/>
        </pc:sldMkLst>
        <pc:spChg chg="mod">
          <ac:chgData name="Allison Hitch" userId="61f49a67-8267-4139-9bf9-f29e26a6220e" providerId="ADAL" clId="{65A96130-A0BA-4492-9F45-79F163BA465C}" dt="2024-02-23T15:23:18.555" v="18" actId="33524"/>
          <ac:spMkLst>
            <pc:docMk/>
            <pc:sldMk cId="2267322513" sldId="265"/>
            <ac:spMk id="6" creationId="{D8CF0648-0D57-A0C7-6044-C438674D8800}"/>
          </ac:spMkLst>
        </pc:spChg>
      </pc:sldChg>
      <pc:sldChg chg="modSp mod">
        <pc:chgData name="Allison Hitch" userId="61f49a67-8267-4139-9bf9-f29e26a6220e" providerId="ADAL" clId="{65A96130-A0BA-4492-9F45-79F163BA465C}" dt="2024-02-23T15:15:32.611" v="3" actId="27636"/>
        <pc:sldMkLst>
          <pc:docMk/>
          <pc:sldMk cId="3414356160" sldId="267"/>
        </pc:sldMkLst>
        <pc:spChg chg="mod">
          <ac:chgData name="Allison Hitch" userId="61f49a67-8267-4139-9bf9-f29e26a6220e" providerId="ADAL" clId="{65A96130-A0BA-4492-9F45-79F163BA465C}" dt="2024-02-23T15:15:32.611" v="3" actId="27636"/>
          <ac:spMkLst>
            <pc:docMk/>
            <pc:sldMk cId="3414356160" sldId="267"/>
            <ac:spMk id="2" creationId="{7BD76D6C-EE22-CC1C-5E83-9114124249F8}"/>
          </ac:spMkLst>
        </pc:spChg>
      </pc:sldChg>
      <pc:sldChg chg="modSp mod">
        <pc:chgData name="Allison Hitch" userId="61f49a67-8267-4139-9bf9-f29e26a6220e" providerId="ADAL" clId="{65A96130-A0BA-4492-9F45-79F163BA465C}" dt="2024-02-23T15:19:37.291" v="11" actId="1076"/>
        <pc:sldMkLst>
          <pc:docMk/>
          <pc:sldMk cId="2270366702" sldId="269"/>
        </pc:sldMkLst>
        <pc:spChg chg="mod">
          <ac:chgData name="Allison Hitch" userId="61f49a67-8267-4139-9bf9-f29e26a6220e" providerId="ADAL" clId="{65A96130-A0BA-4492-9F45-79F163BA465C}" dt="2024-02-23T15:19:37.291" v="11" actId="1076"/>
          <ac:spMkLst>
            <pc:docMk/>
            <pc:sldMk cId="2270366702" sldId="269"/>
            <ac:spMk id="2" creationId="{CE5D6F0B-0835-D3F0-ED54-BC212D2AC5B0}"/>
          </ac:spMkLst>
        </pc:spChg>
      </pc:sldChg>
      <pc:sldChg chg="modSp mod">
        <pc:chgData name="Allison Hitch" userId="61f49a67-8267-4139-9bf9-f29e26a6220e" providerId="ADAL" clId="{65A96130-A0BA-4492-9F45-79F163BA465C}" dt="2024-02-23T15:20:00.514" v="13" actId="255"/>
        <pc:sldMkLst>
          <pc:docMk/>
          <pc:sldMk cId="1001243231" sldId="271"/>
        </pc:sldMkLst>
        <pc:spChg chg="mod">
          <ac:chgData name="Allison Hitch" userId="61f49a67-8267-4139-9bf9-f29e26a6220e" providerId="ADAL" clId="{65A96130-A0BA-4492-9F45-79F163BA465C}" dt="2024-02-23T15:20:00.514" v="13" actId="255"/>
          <ac:spMkLst>
            <pc:docMk/>
            <pc:sldMk cId="1001243231" sldId="271"/>
            <ac:spMk id="2" creationId="{7363B70A-141A-E223-E20A-AC2F22BBF5EB}"/>
          </ac:spMkLst>
        </pc:spChg>
        <pc:spChg chg="mod">
          <ac:chgData name="Allison Hitch" userId="61f49a67-8267-4139-9bf9-f29e26a6220e" providerId="ADAL" clId="{65A96130-A0BA-4492-9F45-79F163BA465C}" dt="2024-02-23T15:13:30.911" v="0" actId="33524"/>
          <ac:spMkLst>
            <pc:docMk/>
            <pc:sldMk cId="1001243231" sldId="271"/>
            <ac:spMk id="3" creationId="{3319B659-EDA8-FFC8-427E-DBC37B6C1E59}"/>
          </ac:spMkLst>
        </pc:spChg>
      </pc:sldChg>
      <pc:sldChg chg="modSp mod">
        <pc:chgData name="Allison Hitch" userId="61f49a67-8267-4139-9bf9-f29e26a6220e" providerId="ADAL" clId="{65A96130-A0BA-4492-9F45-79F163BA465C}" dt="2024-02-23T15:20:52.680" v="16" actId="403"/>
        <pc:sldMkLst>
          <pc:docMk/>
          <pc:sldMk cId="2427902873" sldId="272"/>
        </pc:sldMkLst>
        <pc:spChg chg="mod">
          <ac:chgData name="Allison Hitch" userId="61f49a67-8267-4139-9bf9-f29e26a6220e" providerId="ADAL" clId="{65A96130-A0BA-4492-9F45-79F163BA465C}" dt="2024-02-23T15:20:52.680" v="16" actId="403"/>
          <ac:spMkLst>
            <pc:docMk/>
            <pc:sldMk cId="2427902873" sldId="272"/>
            <ac:spMk id="2" creationId="{EEA446A3-E44D-61FD-9A63-B4EE5C332E6F}"/>
          </ac:spMkLst>
        </pc:spChg>
      </pc:sldChg>
    </pc:docChg>
  </pc:docChgLst>
  <pc:docChgLst>
    <pc:chgData name="Megan Singh" userId="a7a1c1a2-fdb6-4493-8aaf-7040a7d1a6c1" providerId="ADAL" clId="{3D55ED13-C196-4095-B788-9F3F648B8DD7}"/>
    <pc:docChg chg="modSld">
      <pc:chgData name="Megan Singh" userId="a7a1c1a2-fdb6-4493-8aaf-7040a7d1a6c1" providerId="ADAL" clId="{3D55ED13-C196-4095-B788-9F3F648B8DD7}" dt="2024-02-22T23:20:34.760" v="2" actId="13926"/>
      <pc:docMkLst>
        <pc:docMk/>
      </pc:docMkLst>
      <pc:sldChg chg="modSp mod">
        <pc:chgData name="Megan Singh" userId="a7a1c1a2-fdb6-4493-8aaf-7040a7d1a6c1" providerId="ADAL" clId="{3D55ED13-C196-4095-B788-9F3F648B8DD7}" dt="2024-02-22T17:40:36.648" v="0" actId="108"/>
        <pc:sldMkLst>
          <pc:docMk/>
          <pc:sldMk cId="3772779132" sldId="260"/>
        </pc:sldMkLst>
        <pc:spChg chg="mod">
          <ac:chgData name="Megan Singh" userId="a7a1c1a2-fdb6-4493-8aaf-7040a7d1a6c1" providerId="ADAL" clId="{3D55ED13-C196-4095-B788-9F3F648B8DD7}" dt="2024-02-22T17:40:36.648" v="0" actId="108"/>
          <ac:spMkLst>
            <pc:docMk/>
            <pc:sldMk cId="3772779132" sldId="260"/>
            <ac:spMk id="14" creationId="{9186D326-B80C-8B0E-1FFA-8E39886A8ACA}"/>
          </ac:spMkLst>
        </pc:spChg>
      </pc:sldChg>
      <pc:sldChg chg="modSp mod">
        <pc:chgData name="Megan Singh" userId="a7a1c1a2-fdb6-4493-8aaf-7040a7d1a6c1" providerId="ADAL" clId="{3D55ED13-C196-4095-B788-9F3F648B8DD7}" dt="2024-02-22T23:20:34.760" v="2" actId="13926"/>
        <pc:sldMkLst>
          <pc:docMk/>
          <pc:sldMk cId="3414356160" sldId="267"/>
        </pc:sldMkLst>
        <pc:spChg chg="mod">
          <ac:chgData name="Megan Singh" userId="a7a1c1a2-fdb6-4493-8aaf-7040a7d1a6c1" providerId="ADAL" clId="{3D55ED13-C196-4095-B788-9F3F648B8DD7}" dt="2024-02-22T23:20:34.760" v="2" actId="13926"/>
          <ac:spMkLst>
            <pc:docMk/>
            <pc:sldMk cId="3414356160" sldId="267"/>
            <ac:spMk id="8" creationId="{10E769C9-9E27-0AD4-A4AC-604492B00ED0}"/>
          </ac:spMkLst>
        </pc:spChg>
      </pc:sldChg>
      <pc:sldChg chg="modSp mod">
        <pc:chgData name="Megan Singh" userId="a7a1c1a2-fdb6-4493-8aaf-7040a7d1a6c1" providerId="ADAL" clId="{3D55ED13-C196-4095-B788-9F3F648B8DD7}" dt="2024-02-22T17:40:40.595" v="1" actId="108"/>
        <pc:sldMkLst>
          <pc:docMk/>
          <pc:sldMk cId="2270366702" sldId="269"/>
        </pc:sldMkLst>
        <pc:spChg chg="mod">
          <ac:chgData name="Megan Singh" userId="a7a1c1a2-fdb6-4493-8aaf-7040a7d1a6c1" providerId="ADAL" clId="{3D55ED13-C196-4095-B788-9F3F648B8DD7}" dt="2024-02-22T17:40:40.595" v="1" actId="108"/>
          <ac:spMkLst>
            <pc:docMk/>
            <pc:sldMk cId="2270366702" sldId="269"/>
            <ac:spMk id="14" creationId="{43A09DD2-F074-0A8D-EFE8-02FD7409351C}"/>
          </ac:spMkLst>
        </pc:spChg>
      </pc:sldChg>
    </pc:docChg>
  </pc:docChgLst>
  <pc:docChgLst>
    <pc:chgData name="Charlotte Kho" userId="4f34ad53-3ce4-4658-a67e-157862716718" providerId="ADAL" clId="{9FD69644-3492-4D9C-B019-6C5457DF9359}"/>
    <pc:docChg chg="">
      <pc:chgData name="Charlotte Kho" userId="4f34ad53-3ce4-4658-a67e-157862716718" providerId="ADAL" clId="{9FD69644-3492-4D9C-B019-6C5457DF9359}" dt="2024-02-23T15:09:46.111" v="0"/>
      <pc:docMkLst>
        <pc:docMk/>
      </pc:docMkLst>
      <pc:sldChg chg="addCm">
        <pc:chgData name="Charlotte Kho" userId="4f34ad53-3ce4-4658-a67e-157862716718" providerId="ADAL" clId="{9FD69644-3492-4D9C-B019-6C5457DF9359}" dt="2024-02-23T15:09:46.111" v="0"/>
        <pc:sldMkLst>
          <pc:docMk/>
          <pc:sldMk cId="3772779132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Kho" userId="4f34ad53-3ce4-4658-a67e-157862716718" providerId="ADAL" clId="{9FD69644-3492-4D9C-B019-6C5457DF9359}" dt="2024-02-23T15:09:46.111" v="0"/>
              <pc2:cmMkLst xmlns:pc2="http://schemas.microsoft.com/office/powerpoint/2019/9/main/command">
                <pc:docMk/>
                <pc:sldMk cId="3772779132" sldId="260"/>
                <pc2:cmMk id="{0DA94056-E997-4B85-8FAC-23EAE1815B2A}"/>
              </pc2:cmMkLst>
            </pc226:cmChg>
          </p:ext>
        </pc:extLst>
      </pc:sldChg>
    </pc:docChg>
  </pc:docChgLst>
  <pc:docChgLst>
    <pc:chgData name="Megan Singh" userId="S::msingh@jpa.com::a7a1c1a2-fdb6-4493-8aaf-7040a7d1a6c1" providerId="AD" clId="Web-{96F99B1D-DA16-A448-5DEE-AC06C6B3F6DC}"/>
    <pc:docChg chg="modSld">
      <pc:chgData name="Megan Singh" userId="S::msingh@jpa.com::a7a1c1a2-fdb6-4493-8aaf-7040a7d1a6c1" providerId="AD" clId="Web-{96F99B1D-DA16-A448-5DEE-AC06C6B3F6DC}" dt="2024-02-22T23:50:59.554" v="3" actId="20577"/>
      <pc:docMkLst>
        <pc:docMk/>
      </pc:docMkLst>
      <pc:sldChg chg="modSp">
        <pc:chgData name="Megan Singh" userId="S::msingh@jpa.com::a7a1c1a2-fdb6-4493-8aaf-7040a7d1a6c1" providerId="AD" clId="Web-{96F99B1D-DA16-A448-5DEE-AC06C6B3F6DC}" dt="2024-02-22T23:50:59.554" v="3" actId="20577"/>
        <pc:sldMkLst>
          <pc:docMk/>
          <pc:sldMk cId="3414356160" sldId="267"/>
        </pc:sldMkLst>
        <pc:spChg chg="mod">
          <ac:chgData name="Megan Singh" userId="S::msingh@jpa.com::a7a1c1a2-fdb6-4493-8aaf-7040a7d1a6c1" providerId="AD" clId="Web-{96F99B1D-DA16-A448-5DEE-AC06C6B3F6DC}" dt="2024-02-22T23:50:59.554" v="3" actId="20577"/>
          <ac:spMkLst>
            <pc:docMk/>
            <pc:sldMk cId="3414356160" sldId="267"/>
            <ac:spMk id="8" creationId="{10E769C9-9E27-0AD4-A4AC-604492B00ED0}"/>
          </ac:spMkLst>
        </pc:spChg>
      </pc:sldChg>
    </pc:docChg>
  </pc:docChgLst>
  <pc:docChgLst>
    <pc:chgData name="Kathy Youngen" userId="S::kyoungen@jpa.com::8e74a642-ba66-4dfd-bc20-b7a87b60d3b8" providerId="AD" clId="Web-{C446532D-511F-124E-1126-A99AD1E2CDE9}"/>
    <pc:docChg chg="modSld">
      <pc:chgData name="Kathy Youngen" userId="S::kyoungen@jpa.com::8e74a642-ba66-4dfd-bc20-b7a87b60d3b8" providerId="AD" clId="Web-{C446532D-511F-124E-1126-A99AD1E2CDE9}" dt="2024-02-27T00:44:32.781" v="5" actId="14100"/>
      <pc:docMkLst>
        <pc:docMk/>
      </pc:docMkLst>
      <pc:sldChg chg="modSp">
        <pc:chgData name="Kathy Youngen" userId="S::kyoungen@jpa.com::8e74a642-ba66-4dfd-bc20-b7a87b60d3b8" providerId="AD" clId="Web-{C446532D-511F-124E-1126-A99AD1E2CDE9}" dt="2024-02-27T00:44:32.781" v="5" actId="14100"/>
        <pc:sldMkLst>
          <pc:docMk/>
          <pc:sldMk cId="3414356160" sldId="267"/>
        </pc:sldMkLst>
        <pc:spChg chg="mod">
          <ac:chgData name="Kathy Youngen" userId="S::kyoungen@jpa.com::8e74a642-ba66-4dfd-bc20-b7a87b60d3b8" providerId="AD" clId="Web-{C446532D-511F-124E-1126-A99AD1E2CDE9}" dt="2024-02-27T00:44:32.781" v="5" actId="14100"/>
          <ac:spMkLst>
            <pc:docMk/>
            <pc:sldMk cId="3414356160" sldId="267"/>
            <ac:spMk id="8" creationId="{10E769C9-9E27-0AD4-A4AC-604492B00E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F7A01-F2BE-40CC-A4B7-B935E630A94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75D09-920D-41B4-AD23-D09E9A1A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E79C9-2BC1-9CA4-1BCE-7DA142C4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2E4E6-1DDD-0891-ACA9-6DBA783E7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007E9-1D4F-26EC-C994-8EC4A4D9C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FF20A-D4D2-4B42-6318-A78AA144E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75D09-920D-41B4-AD23-D09E9A1A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4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DB28-5C30-A7D7-6AAD-2B3ADAB78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0A5E9-5278-148D-EB85-E9479DC1A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27BB-4926-ED5C-25B6-5DE0C64C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4516B-B230-F667-A276-CDF3AAB6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C1FB9-210F-C010-3A2E-2D677115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6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5A59-3E5F-A6AB-F3F5-801E0C04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D68C6-F320-D489-F521-F762ED4B2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66B3A-C083-F817-534F-7720D5A6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92284-69AC-5E19-FF9D-74B2A557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5A333-8258-A2F1-D974-519A2840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38386-55E7-E44E-7F68-3902BB822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F149C-4AD4-EC4D-051F-411531EA5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7A4A8-7A9F-4AA7-3D56-3C9F703C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76F82-9F0C-5126-FD5D-8F7CB3459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56C83-4682-72D1-BC4A-0E8E1971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D83A-CA5B-B781-1D8B-14073489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09931-951B-1FF4-D098-462955EBB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7A2EC-FD0A-9A8A-C3DC-94DB9910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889E8-6F42-857D-2C03-4417C63B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9AD26-EF18-FAA4-5D33-E4D38EFA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6598-75A3-44A8-9AC7-EF9C70B9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87328-042A-65A9-45E2-23194078F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6340-9B70-B77A-D68B-441B0FEE7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80A75-905F-D3A4-7B42-68089BC7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926A7-0A54-8DE4-8291-762BD61D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EA57-BDF3-6EA3-A695-BB923AF7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CB1ED-7C77-D153-22CA-1EA093DFF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2EDCF-126A-9A38-2BDF-742E57BCB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E667-7C36-00EA-232E-BA7FFCDE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CA142-3201-1041-ED5D-EA3DCCF5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65F4E-5A34-7DAE-1093-9E2E7B3F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7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2A3C-B9BF-431C-CA8A-624604A0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05159-B905-99CC-4FD6-1C850CE2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FCC79-A253-A84C-4E9E-504160A1E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D0730-2DFC-512F-8B61-336328759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FF70A-5765-1B8B-0D27-46016B1E3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5E271-C202-4D03-1A91-5CAFB569E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8CAD6-B960-7AEA-3E38-27C2818D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AB4DB8-1428-B6EB-FF0D-EBD2D159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3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A05B-5E9B-A57C-CC66-487133A1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DDFDD-FE51-AD7D-FFA6-177DB1E7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4D5BB-98AA-151B-108D-7111C2BE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030FC-A6EB-F875-D020-EE512D51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6DC0E-4B7A-D5F6-1A84-C3195E87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F428B-0303-AD70-A119-0B9D70AB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EAB0C-D575-B145-18D5-89EC9D75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8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118A-F50D-4440-4970-30969A18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9C145-3EC5-8552-15D1-E75A5B0C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997A8-010D-B6BA-C758-3E8CEA65B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0ACD-C18D-7689-8C09-24D7C9F3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092EF-3665-44CB-7CB1-DC79FAB6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B57CD-EF13-A28B-5FFB-D9CE23B1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4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77B1-873A-4A88-9433-C9609298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60026-CEDF-0786-6D51-79AAF94CA2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E3BFE-15E4-F58C-98D7-6D017DE39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AA4F-9C41-20E5-3D99-D0AAF0F2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9386C-772B-7D97-C087-C6CF3D98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1BF9B-7240-6270-E334-C3D7A7B2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B4B05-740A-6B95-109E-0A4C04B2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1D2BC-9E55-6364-E179-6365497B4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21F73-D12A-2FC6-99A3-C7D186116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731D-8532-4B3E-8848-AC8E27E0A25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29F55-AE17-B99B-368D-18757A64B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7187-F484-C1A9-F182-67CF50465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44854-168D-45BA-8583-41982FFD8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urldefense.proofpoint.com/v2/url?u=http-3A__www.fda.gov_medwatch&amp;d=DwMFaQ&amp;c=euGZstcaTDllvimEN8b7jXrwqOf-v5A_CdpgnVfiiMM&amp;r=bJoXEPCd978536Vdj-NitQ&amp;m=DMaubc1996APXnO7nln7wSo44INsKbKEfYrgc52Px6lzb3SRmHHHnzRagwUZHK53&amp;s=iH1x7__9nNaE7G7BsCB9PlskGZsqY9skgaVoDoJywsY&amp;e=" TargetMode="External"/><Relationship Id="rId4" Type="http://schemas.openxmlformats.org/officeDocument/2006/relationships/hyperlink" Target="https://urldefense.proofpoint.com/v2/url?u=http-3A__www.idosetr.com_&amp;d=DwMFaQ&amp;c=euGZstcaTDllvimEN8b7jXrwqOf-v5A_CdpgnVfiiMM&amp;r=bJoXEPCd978536Vdj-NitQ&amp;m=DMaubc1996APXnO7nln7wSo44INsKbKEfYrgc52Px6lzb3SRmHHHnzRagwUZHK53&amp;s=NCQpne2LId3K2as7iCOSazkZIpr0vvbbBag6pBWbD10&amp;e=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0.svg"/><Relationship Id="rId5" Type="http://schemas.openxmlformats.org/officeDocument/2006/relationships/image" Target="../media/image13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57E4CE78-3A9F-7AF7-5184-9A78C9C81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18551" r="18568" b="18551"/>
          <a:stretch/>
        </p:blipFill>
        <p:spPr>
          <a:xfrm>
            <a:off x="0" y="8758"/>
            <a:ext cx="12192000" cy="6858000"/>
          </a:xfrm>
          <a:prstGeom prst="rect">
            <a:avLst/>
          </a:prstGeom>
        </p:spPr>
      </p:pic>
      <p:pic>
        <p:nvPicPr>
          <p:cNvPr id="8" name="Picture 7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9BD733D-6CC0-93BB-C2FF-707830C4C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84" y="1990841"/>
            <a:ext cx="3071322" cy="14381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6236AA6-130C-C5EB-98C0-AFDEDEBCD04D}"/>
              </a:ext>
            </a:extLst>
          </p:cNvPr>
          <p:cNvSpPr txBox="1">
            <a:spLocks/>
          </p:cNvSpPr>
          <p:nvPr/>
        </p:nvSpPr>
        <p:spPr>
          <a:xfrm>
            <a:off x="4640550" y="1969665"/>
            <a:ext cx="2654228" cy="740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>
              <a:solidFill>
                <a:srgbClr val="32629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92370-B96C-C3FC-C937-0253D268E989}"/>
              </a:ext>
            </a:extLst>
          </p:cNvPr>
          <p:cNvSpPr txBox="1"/>
          <p:nvPr/>
        </p:nvSpPr>
        <p:spPr>
          <a:xfrm>
            <a:off x="4337941" y="3671027"/>
            <a:ext cx="387780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err="1">
                <a:solidFill>
                  <a:srgbClr val="5D6569"/>
                </a:solidFill>
                <a:effectLst/>
                <a:latin typeface="Century Gothic"/>
              </a:rPr>
              <a:t>iDose</a:t>
            </a:r>
            <a:r>
              <a:rPr lang="en-US" sz="1400">
                <a:solidFill>
                  <a:srgbClr val="5D6569"/>
                </a:solidFill>
                <a:effectLst/>
                <a:latin typeface="Century Gothic"/>
              </a:rPr>
              <a:t> TR is the new </a:t>
            </a:r>
            <a:r>
              <a:rPr lang="en-US" sz="1400">
                <a:solidFill>
                  <a:srgbClr val="5D6569"/>
                </a:solidFill>
                <a:latin typeface="Century Gothic"/>
              </a:rPr>
              <a:t>FDA-approved</a:t>
            </a:r>
            <a:r>
              <a:rPr lang="en-US" sz="1400">
                <a:solidFill>
                  <a:srgbClr val="5D6569"/>
                </a:solidFill>
                <a:effectLst/>
                <a:latin typeface="Century Gothic"/>
              </a:rPr>
              <a:t> treatment that </a:t>
            </a:r>
            <a:r>
              <a:rPr lang="en-US" sz="1400">
                <a:solidFill>
                  <a:srgbClr val="5D6569"/>
                </a:solidFill>
                <a:latin typeface="Century Gothic"/>
              </a:rPr>
              <a:t>helps lower</a:t>
            </a:r>
            <a:r>
              <a:rPr lang="en-US" sz="1400">
                <a:solidFill>
                  <a:srgbClr val="5D6569"/>
                </a:solidFill>
                <a:effectLst/>
                <a:latin typeface="Century Gothic"/>
              </a:rPr>
              <a:t> eye pressure and helps people with glaucoma take control </a:t>
            </a:r>
            <a:r>
              <a:rPr lang="en-US" sz="1400">
                <a:solidFill>
                  <a:srgbClr val="5D6569"/>
                </a:solidFill>
                <a:latin typeface="Century Gothic"/>
              </a:rPr>
              <a:t>of their</a:t>
            </a:r>
            <a:r>
              <a:rPr lang="en-US" sz="1400">
                <a:solidFill>
                  <a:srgbClr val="5D6569"/>
                </a:solidFill>
                <a:effectLst/>
                <a:latin typeface="Century Gothic"/>
              </a:rPr>
              <a:t> treatment journey.</a:t>
            </a:r>
            <a:endParaRPr lang="en-US" sz="1400">
              <a:solidFill>
                <a:srgbClr val="5D6569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91283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2A5EFF8C-C828-04BF-295C-32D1A4D70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18382" y="5194420"/>
            <a:ext cx="12173618" cy="1663580"/>
          </a:xfrm>
          <a:prstGeom prst="rect">
            <a:avLst/>
          </a:prstGeom>
        </p:spPr>
      </p:pic>
      <p:pic>
        <p:nvPicPr>
          <p:cNvPr id="7" name="Picture 6" descr="A white and grey gradient&#10;&#10;Description automatically generated">
            <a:extLst>
              <a:ext uri="{FF2B5EF4-FFF2-40B4-BE49-F238E27FC236}">
                <a16:creationId xmlns:a16="http://schemas.microsoft.com/office/drawing/2014/main" id="{F5B5904C-111C-5E25-70DB-B77DEDBE8D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3511"/>
            <a:ext cx="12192000" cy="2314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F1643-1E15-7287-7BCF-E8F4C2F34366}"/>
              </a:ext>
            </a:extLst>
          </p:cNvPr>
          <p:cNvSpPr txBox="1">
            <a:spLocks/>
          </p:cNvSpPr>
          <p:nvPr/>
        </p:nvSpPr>
        <p:spPr>
          <a:xfrm>
            <a:off x="487679" y="712871"/>
            <a:ext cx="11016749" cy="670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326295"/>
                </a:solidFill>
                <a:latin typeface="Century Gothic" panose="020B0502020202020204" pitchFamily="34" charset="0"/>
              </a:rPr>
              <a:t>Glaukos is committed to supporting patients with glaucoma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3CD02F-9A63-0A46-5F2E-634F18CD5165}"/>
              </a:ext>
            </a:extLst>
          </p:cNvPr>
          <p:cNvSpPr/>
          <p:nvPr/>
        </p:nvSpPr>
        <p:spPr>
          <a:xfrm>
            <a:off x="2023452" y="2962446"/>
            <a:ext cx="2394417" cy="1959714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13AB64-F2EC-0158-9DF4-24358B5EC306}"/>
              </a:ext>
            </a:extLst>
          </p:cNvPr>
          <p:cNvSpPr/>
          <p:nvPr/>
        </p:nvSpPr>
        <p:spPr>
          <a:xfrm>
            <a:off x="4905548" y="2962446"/>
            <a:ext cx="2394417" cy="1959714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EBE5EC-150A-5984-5E8B-49A327BECBD8}"/>
              </a:ext>
            </a:extLst>
          </p:cNvPr>
          <p:cNvSpPr/>
          <p:nvPr/>
        </p:nvSpPr>
        <p:spPr>
          <a:xfrm>
            <a:off x="7875612" y="2962446"/>
            <a:ext cx="2394417" cy="1959714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810E69-C911-A7F3-BB00-42A43A15789B}"/>
              </a:ext>
            </a:extLst>
          </p:cNvPr>
          <p:cNvSpPr txBox="1">
            <a:spLocks/>
          </p:cNvSpPr>
          <p:nvPr/>
        </p:nvSpPr>
        <p:spPr>
          <a:xfrm>
            <a:off x="2520212" y="3581805"/>
            <a:ext cx="1398342" cy="961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>
                <a:latin typeface="Century Gothic" panose="020B0502020202020204" pitchFamily="34" charset="0"/>
                <a:ea typeface="Calibri"/>
                <a:cs typeface="Calibri"/>
              </a:rPr>
              <a:t>Insurance coverage support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D29186-5D29-7CB7-9F78-B787810768E3}"/>
              </a:ext>
            </a:extLst>
          </p:cNvPr>
          <p:cNvSpPr txBox="1">
            <a:spLocks/>
          </p:cNvSpPr>
          <p:nvPr/>
        </p:nvSpPr>
        <p:spPr>
          <a:xfrm>
            <a:off x="5423523" y="3599796"/>
            <a:ext cx="1358464" cy="961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>
                <a:latin typeface="Century Gothic" panose="020B0502020202020204" pitchFamily="34" charset="0"/>
                <a:ea typeface="Calibri"/>
                <a:cs typeface="Calibri"/>
              </a:rPr>
              <a:t>Co-pay programs*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E395B96-4003-61AA-8C81-DEC3B58BB577}"/>
              </a:ext>
            </a:extLst>
          </p:cNvPr>
          <p:cNvSpPr txBox="1">
            <a:spLocks/>
          </p:cNvSpPr>
          <p:nvPr/>
        </p:nvSpPr>
        <p:spPr>
          <a:xfrm>
            <a:off x="7954814" y="3543307"/>
            <a:ext cx="1872289" cy="9617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1800">
                <a:latin typeface="Century Gothic" panose="020B0502020202020204" pitchFamily="34" charset="0"/>
              </a:rPr>
              <a:t>Patient assistance programs</a:t>
            </a:r>
            <a:endParaRPr lang="en-US" sz="1800">
              <a:latin typeface="Century Gothic" panose="020B0502020202020204" pitchFamily="34" charset="0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2218C-E679-F437-7433-E7040A6F08BD}"/>
              </a:ext>
            </a:extLst>
          </p:cNvPr>
          <p:cNvSpPr/>
          <p:nvPr/>
        </p:nvSpPr>
        <p:spPr>
          <a:xfrm>
            <a:off x="2665031" y="2731564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F38BC10-D0E4-B434-4AA4-FD0F8CD6C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2444" y="2460762"/>
            <a:ext cx="996430" cy="9964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84EF12-2464-7553-1C04-F6EB92D80870}"/>
              </a:ext>
            </a:extLst>
          </p:cNvPr>
          <p:cNvSpPr/>
          <p:nvPr/>
        </p:nvSpPr>
        <p:spPr>
          <a:xfrm>
            <a:off x="5547127" y="2739909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B063C1B-2C53-5EBE-E8D7-B2E327310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6121" y="2509843"/>
            <a:ext cx="893268" cy="8932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A2A649A-1A2E-DAD5-D82B-8A1FB1DB1EA8}"/>
              </a:ext>
            </a:extLst>
          </p:cNvPr>
          <p:cNvSpPr/>
          <p:nvPr/>
        </p:nvSpPr>
        <p:spPr>
          <a:xfrm>
            <a:off x="8515890" y="2739909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1BFED86-BFDD-F6F6-6738-A60B77607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5324" y="2620997"/>
            <a:ext cx="670960" cy="670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A98935-4A4F-35BE-6652-D39315FC8EBA}"/>
              </a:ext>
            </a:extLst>
          </p:cNvPr>
          <p:cNvSpPr txBox="1"/>
          <p:nvPr/>
        </p:nvSpPr>
        <p:spPr>
          <a:xfrm>
            <a:off x="487679" y="6272392"/>
            <a:ext cx="10719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>
                <a:latin typeface="Century Gothic" panose="020B0502020202020204" pitchFamily="34" charset="0"/>
              </a:rPr>
              <a:t>* Patients who qualify may pay as little as $0 for </a:t>
            </a:r>
            <a:r>
              <a:rPr lang="en-US" sz="1200" err="1">
                <a:latin typeface="Century Gothic" panose="020B0502020202020204" pitchFamily="34" charset="0"/>
              </a:rPr>
              <a:t>iDose</a:t>
            </a:r>
            <a:r>
              <a:rPr lang="en-US" sz="1200">
                <a:latin typeface="Century Gothic" panose="020B0502020202020204" pitchFamily="34" charset="0"/>
              </a:rPr>
              <a:t> TR, one implant per eye–offer valid only for commercially insured patients with a plan covering </a:t>
            </a:r>
            <a:r>
              <a:rPr lang="en-US" sz="1200" err="1">
                <a:latin typeface="Century Gothic" panose="020B0502020202020204" pitchFamily="34" charset="0"/>
              </a:rPr>
              <a:t>iDose</a:t>
            </a:r>
            <a:r>
              <a:rPr lang="en-US" sz="1200">
                <a:latin typeface="Century Gothic" panose="020B0502020202020204" pitchFamily="34" charset="0"/>
              </a:rPr>
              <a:t> TR; patient out-of-pocket expense may vary.</a:t>
            </a:r>
          </a:p>
        </p:txBody>
      </p:sp>
    </p:spTree>
    <p:extLst>
      <p:ext uri="{BB962C8B-B14F-4D97-AF65-F5344CB8AC3E}">
        <p14:creationId xmlns:p14="http://schemas.microsoft.com/office/powerpoint/2010/main" val="1282306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C27D21AF-2EE3-90A5-A38C-192DE6B0BA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18382" y="5194420"/>
            <a:ext cx="12173618" cy="1663580"/>
          </a:xfrm>
          <a:prstGeom prst="rect">
            <a:avLst/>
          </a:prstGeom>
        </p:spPr>
      </p:pic>
      <p:pic>
        <p:nvPicPr>
          <p:cNvPr id="3" name="Picture 2" descr="A white and grey gradient&#10;&#10;Description automatically generated">
            <a:extLst>
              <a:ext uri="{FF2B5EF4-FFF2-40B4-BE49-F238E27FC236}">
                <a16:creationId xmlns:a16="http://schemas.microsoft.com/office/drawing/2014/main" id="{2E0354C3-73F4-1A7D-08DD-8638F40C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3511"/>
            <a:ext cx="12192000" cy="231448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8CF0648-0D57-A0C7-6044-C438674D8800}"/>
              </a:ext>
            </a:extLst>
          </p:cNvPr>
          <p:cNvSpPr txBox="1">
            <a:spLocks/>
          </p:cNvSpPr>
          <p:nvPr/>
        </p:nvSpPr>
        <p:spPr>
          <a:xfrm>
            <a:off x="436751" y="544507"/>
            <a:ext cx="11075431" cy="430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US" sz="1400" b="1" i="0">
                <a:solidFill>
                  <a:srgbClr val="000000"/>
                </a:solidFill>
                <a:effectLst/>
                <a:latin typeface="Century Gothic"/>
              </a:rPr>
              <a:t>IMPORTANT SAFETY INFORMATION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 </a:t>
            </a:r>
          </a:p>
          <a:p>
            <a:pPr algn="l"/>
            <a:r>
              <a:rPr lang="en-US" sz="1400" b="0" i="0" err="1">
                <a:solidFill>
                  <a:srgbClr val="000000"/>
                </a:solidFill>
                <a:effectLst/>
                <a:latin typeface="Century Gothic"/>
                <a:ea typeface="Calibri"/>
                <a:cs typeface="Calibri"/>
              </a:rPr>
              <a:t>iDose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  <a:ea typeface="Calibri"/>
                <a:cs typeface="Calibri"/>
              </a:rPr>
              <a:t> TR is gently placed directly inside your eye by your eye doctor.</a:t>
            </a:r>
            <a:endParaRPr lang="en-US" sz="1400">
              <a:latin typeface="Century Gothic"/>
              <a:ea typeface="Calibri"/>
              <a:cs typeface="Calibri"/>
            </a:endParaRP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You should not have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Century Gothic"/>
              </a:rPr>
              <a:t>iDose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 TR if</a:t>
            </a:r>
            <a:r>
              <a:rPr lang="en-US" sz="1400" b="1" i="0">
                <a:solidFill>
                  <a:srgbClr val="000000"/>
                </a:solidFill>
                <a:effectLst/>
                <a:latin typeface="Century Gothic"/>
              </a:rPr>
              <a:t> 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you have an infection or suspected infection in your eye or the area surrounding your eye, have corneal endothelial cell dystrophy, a condition in which the clear front layer of your eye (cornea) has lost its ability to work normally as this can cause vision problems, have had a corneal transplant or cells transplanted to the inner layer of the cornea (endothelial cell transplant</a:t>
            </a:r>
            <a:r>
              <a:rPr lang="en-US" sz="1400">
                <a:solidFill>
                  <a:srgbClr val="000000"/>
                </a:solidFill>
                <a:latin typeface="Century Gothic"/>
              </a:rPr>
              <a:t>),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 are allergic to any of its ingredients, and /or have narrow angles (the iris and the cornea are too close together). 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The most common side effect of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Century Gothic"/>
              </a:rPr>
              <a:t>iDose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 TR was increased eye pressure. Other common side effects were inflammation of the iris, dry eye, a loss of part of the usual field of vision, eye pain, eye redness and reduced clearness of vision.  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If you have additional questions, please contact your doctor. 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For full Prescribing Information visit </a:t>
            </a:r>
            <a:r>
              <a:rPr lang="en-US" sz="1400" b="1" i="0" u="sng" strike="noStrike">
                <a:solidFill>
                  <a:srgbClr val="326295"/>
                </a:solidFill>
                <a:effectLst/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www.idosetr.com</a:t>
            </a:r>
            <a:r>
              <a:rPr lang="en-US" sz="1400" b="1" i="0">
                <a:solidFill>
                  <a:srgbClr val="326295"/>
                </a:solidFill>
                <a:effectLst/>
                <a:latin typeface="Century Gothic"/>
              </a:rPr>
              <a:t>. </a:t>
            </a:r>
          </a:p>
          <a:p>
            <a:pPr algn="l" rtl="0" fontAlgn="base"/>
            <a:endParaRPr lang="en-US" sz="600" b="0" i="0">
              <a:solidFill>
                <a:srgbClr val="000000"/>
              </a:solidFill>
              <a:effectLst/>
              <a:latin typeface="Century Gothic"/>
            </a:endParaRPr>
          </a:p>
          <a:p>
            <a:pPr algn="l" rtl="0" fontAlgn="base"/>
            <a:r>
              <a:rPr lang="en-US" sz="1400" b="1" i="0">
                <a:solidFill>
                  <a:srgbClr val="000000"/>
                </a:solidFill>
                <a:effectLst/>
                <a:latin typeface="Century Gothic"/>
              </a:rPr>
              <a:t>APPROVED USES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 </a:t>
            </a:r>
          </a:p>
          <a:p>
            <a:pPr algn="l"/>
            <a:r>
              <a:rPr lang="en-US" sz="1400" b="0" i="0" err="1">
                <a:solidFill>
                  <a:srgbClr val="000000"/>
                </a:solidFill>
                <a:effectLst/>
                <a:latin typeface="Century Gothic"/>
              </a:rPr>
              <a:t>iDose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 TR </a:t>
            </a:r>
            <a:r>
              <a:rPr lang="en-US" sz="1400">
                <a:solidFill>
                  <a:srgbClr val="000000"/>
                </a:solidFill>
                <a:latin typeface="Century Gothic"/>
              </a:rPr>
              <a:t>(</a:t>
            </a:r>
            <a:r>
              <a:rPr lang="en-US" sz="1400" err="1">
                <a:solidFill>
                  <a:srgbClr val="000000"/>
                </a:solidFill>
                <a:latin typeface="Century Gothic"/>
              </a:rPr>
              <a:t>travoprost</a:t>
            </a:r>
            <a:r>
              <a:rPr lang="en-US" sz="1400">
                <a:solidFill>
                  <a:srgbClr val="000000"/>
                </a:solidFill>
                <a:latin typeface="Century Gothic"/>
              </a:rPr>
              <a:t> intracameral implant) 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is a prescription medicine and drug delivery system for the eye approved to lower eye pressure in patients with open-angle glaucoma or high eye pressure (ocular hypertension).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You are encouraged to report all side effects to the FDA. Visit</a:t>
            </a:r>
            <a:r>
              <a:rPr lang="en-US" sz="1400" b="1" i="0">
                <a:solidFill>
                  <a:srgbClr val="326295"/>
                </a:solidFill>
                <a:effectLst/>
                <a:latin typeface="Century Gothic"/>
              </a:rPr>
              <a:t> </a:t>
            </a:r>
            <a:r>
              <a:rPr lang="en-US" sz="1400" b="1" i="0" u="sng" strike="noStrike">
                <a:solidFill>
                  <a:srgbClr val="326295"/>
                </a:solidFill>
                <a:effectLst/>
                <a:latin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www.fda.gov/medwatch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, or call</a:t>
            </a:r>
            <a:r>
              <a:rPr lang="en-US" sz="1400" b="1" i="0">
                <a:solidFill>
                  <a:srgbClr val="326295"/>
                </a:solidFill>
                <a:effectLst/>
                <a:latin typeface="Century Gothic"/>
              </a:rPr>
              <a:t> </a:t>
            </a:r>
            <a:r>
              <a:rPr lang="en-US" sz="1400" b="1" i="0" u="sng">
                <a:solidFill>
                  <a:srgbClr val="326295"/>
                </a:solidFill>
                <a:effectLst/>
                <a:latin typeface="Century Gothic"/>
              </a:rPr>
              <a:t>1-800-FDA-1088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. You may also call Glaukos at </a:t>
            </a:r>
            <a:r>
              <a:rPr lang="en-US" sz="1400" b="1" i="0" u="sng">
                <a:solidFill>
                  <a:srgbClr val="326295"/>
                </a:solidFill>
                <a:effectLst/>
                <a:latin typeface="Century Gothic"/>
              </a:rPr>
              <a:t>1-888-404-1644</a:t>
            </a:r>
            <a:r>
              <a:rPr lang="en-US" sz="1400" b="0" i="0">
                <a:solidFill>
                  <a:srgbClr val="000000"/>
                </a:solidFill>
                <a:effectLst/>
                <a:latin typeface="Century Gothic"/>
              </a:rPr>
              <a:t>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5B90C-8620-2EB8-FAD3-562B91206888}"/>
              </a:ext>
            </a:extLst>
          </p:cNvPr>
          <p:cNvSpPr txBox="1"/>
          <p:nvPr/>
        </p:nvSpPr>
        <p:spPr>
          <a:xfrm>
            <a:off x="436750" y="6190735"/>
            <a:ext cx="1155103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Century Gothic"/>
              </a:rPr>
              <a:t>©2024 Glaukos Corporation. All rights reserved. Glaukos and </a:t>
            </a:r>
            <a:r>
              <a:rPr lang="en-US" sz="1400" err="1">
                <a:latin typeface="Century Gothic"/>
              </a:rPr>
              <a:t>iDose</a:t>
            </a:r>
            <a:r>
              <a:rPr lang="en-US" sz="1400">
                <a:latin typeface="Century Gothic"/>
              </a:rPr>
              <a:t> are registered trademarks of Glaukos Corporation. PM-US-1859.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5C00E63-5E06-D057-6C13-32F591E79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578" y="2838141"/>
            <a:ext cx="859604" cy="859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6E6E79-1D4C-92D2-709A-464806EE72A7}"/>
              </a:ext>
            </a:extLst>
          </p:cNvPr>
          <p:cNvSpPr txBox="1"/>
          <p:nvPr/>
        </p:nvSpPr>
        <p:spPr>
          <a:xfrm>
            <a:off x="8947068" y="2990944"/>
            <a:ext cx="17055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0" i="0">
                <a:solidFill>
                  <a:srgbClr val="000000"/>
                </a:solidFill>
                <a:effectLst/>
                <a:latin typeface="Century Gothic"/>
                <a:ea typeface="Calibri"/>
                <a:cs typeface="Calibri"/>
              </a:rPr>
              <a:t>View full prescribing information at iDoseTR.com</a:t>
            </a:r>
            <a:endParaRPr lang="en-US" sz="1000"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32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01B3574A-51CE-8CBF-D0B0-E4AEC84C4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18551" r="18568" b="185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F0E053-B939-1975-E93C-D703FBC13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3230" y="2588758"/>
            <a:ext cx="4965539" cy="1680484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326295"/>
                </a:solidFill>
                <a:latin typeface="Century Gothic" panose="020B0502020202020204" pitchFamily="34" charset="0"/>
              </a:rPr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2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1BB77B16-EB01-83FA-C5C7-9C1A9EEA7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0" y="5156791"/>
            <a:ext cx="12190714" cy="1701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F807E-E3DC-F1F9-EF69-8F0319733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536512"/>
            <a:ext cx="9144000" cy="670960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>
                <a:solidFill>
                  <a:srgbClr val="326295"/>
                </a:solidFill>
                <a:latin typeface="Century Gothic" panose="020B0502020202020204" pitchFamily="34" charset="0"/>
              </a:rPr>
              <a:t>Understanding glaucoma</a:t>
            </a:r>
          </a:p>
        </p:txBody>
      </p:sp>
      <p:pic>
        <p:nvPicPr>
          <p:cNvPr id="8" name="Picture 7" descr="A white and grey gradient&#10;&#10;Description automatically generated">
            <a:extLst>
              <a:ext uri="{FF2B5EF4-FFF2-40B4-BE49-F238E27FC236}">
                <a16:creationId xmlns:a16="http://schemas.microsoft.com/office/drawing/2014/main" id="{CE6067BE-4843-6AC3-00BC-6C030703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992753"/>
            <a:ext cx="12192000" cy="186524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D528E9D-3D7D-968D-656D-DD3336FB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947" y="1342354"/>
            <a:ext cx="7149740" cy="24882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2200">
                <a:latin typeface="Century Gothic"/>
              </a:rPr>
              <a:t>Disease caused by increased pressure in the eye—intraocular pressure (IOP)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2200">
                <a:latin typeface="Century Gothic"/>
              </a:rPr>
              <a:t>Increased pressure can damage the optic nerve—the nerve that </a:t>
            </a:r>
            <a:r>
              <a:rPr lang="en-US" sz="2200">
                <a:latin typeface="Century Gothic"/>
                <a:ea typeface="+mn-lt"/>
                <a:cs typeface="+mn-lt"/>
              </a:rPr>
              <a:t>relays messages from your eyes to your brain </a:t>
            </a:r>
            <a:endParaRPr lang="en-US">
              <a:latin typeface="Century Gothic"/>
            </a:endParaRP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>
                <a:latin typeface="Century Gothic"/>
                <a:ea typeface="Calibri"/>
                <a:cs typeface="Calibri"/>
              </a:rPr>
              <a:t>Damage to the optic nerve can affect your vision</a:t>
            </a: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>
                <a:latin typeface="Century Gothic"/>
              </a:rPr>
              <a:t>Objects may look blurry or dark around the edges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2200">
                <a:latin typeface="Century Gothic"/>
              </a:rPr>
              <a:t>May present without any symptoms or pain in the early stages</a:t>
            </a: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2200">
                <a:latin typeface="Century Gothic"/>
              </a:rPr>
              <a:t>If left untreated, may cause permanent damage to the eye, or blindness</a:t>
            </a:r>
            <a:endParaRPr lang="en-US">
              <a:latin typeface="Century Gothic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en-US"/>
          </a:p>
        </p:txBody>
      </p:sp>
      <p:pic>
        <p:nvPicPr>
          <p:cNvPr id="10" name="Picture 9" descr="Diagram of a human eye showing the internal organs of the eye&#10;&#10;Description automatically generated">
            <a:extLst>
              <a:ext uri="{FF2B5EF4-FFF2-40B4-BE49-F238E27FC236}">
                <a16:creationId xmlns:a16="http://schemas.microsoft.com/office/drawing/2014/main" id="{E492C018-88FB-8A33-A819-B90FBB593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03" y="2026489"/>
            <a:ext cx="3856380" cy="28050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9AC283-8E44-3EC9-F75C-6051DAE00443}"/>
              </a:ext>
            </a:extLst>
          </p:cNvPr>
          <p:cNvCxnSpPr>
            <a:cxnSpLocks/>
          </p:cNvCxnSpPr>
          <p:nvPr/>
        </p:nvCxnSpPr>
        <p:spPr>
          <a:xfrm>
            <a:off x="8031891" y="1342354"/>
            <a:ext cx="0" cy="4947235"/>
          </a:xfrm>
          <a:prstGeom prst="line">
            <a:avLst/>
          </a:prstGeom>
          <a:ln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63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F2B9-F199-FE5E-831C-AFA5B79F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07EAC055-8376-A505-71C6-4068064BD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0" y="5156791"/>
            <a:ext cx="12190714" cy="1701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3B70A-141A-E223-E20A-AC2F22BBF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536512"/>
            <a:ext cx="11570137" cy="670960"/>
          </a:xfrm>
        </p:spPr>
        <p:txBody>
          <a:bodyPr anchor="t">
            <a:noAutofit/>
          </a:bodyPr>
          <a:lstStyle/>
          <a:p>
            <a:pPr algn="l"/>
            <a:r>
              <a:rPr lang="en-US" sz="4000" b="1">
                <a:solidFill>
                  <a:srgbClr val="326295"/>
                </a:solidFill>
                <a:latin typeface="Century Gothic"/>
              </a:rPr>
              <a:t>Most common treatment for glaucoma</a:t>
            </a:r>
            <a:br>
              <a:rPr lang="en-US" sz="4000" b="1">
                <a:solidFill>
                  <a:srgbClr val="326295"/>
                </a:solidFill>
                <a:highlight>
                  <a:srgbClr val="FFFF00"/>
                </a:highlight>
                <a:latin typeface="Century Gothic"/>
              </a:rPr>
            </a:br>
            <a:endParaRPr lang="en-US" sz="4000">
              <a:highlight>
                <a:srgbClr val="FFFF00"/>
              </a:highlight>
              <a:ea typeface="Calibri Light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19B659-EDA8-FFC8-427E-DBC37B6C1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946" y="1746972"/>
            <a:ext cx="7569870" cy="24882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en-US" sz="2200">
                <a:latin typeface="Century Gothic"/>
              </a:rPr>
              <a:t>Prescription eye drops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en-US" sz="2200">
                <a:latin typeface="Century Gothic"/>
              </a:rPr>
              <a:t>Generally, very effective at controlling eye pressure when taken as prescribed</a:t>
            </a:r>
            <a:endParaRPr lang="en-US">
              <a:ea typeface="Calibri"/>
              <a:cs typeface="Calibri"/>
            </a:endParaRP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en-US" sz="2200">
                <a:latin typeface="Century Gothic"/>
              </a:rPr>
              <a:t>However, prescription eye drops have challenges:</a:t>
            </a: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en-US" sz="1800">
                <a:latin typeface="Century Gothic"/>
              </a:rPr>
              <a:t>Uncomfortable side effects</a:t>
            </a: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Blip>
                <a:blip r:embed="rId3"/>
              </a:buBlip>
            </a:pPr>
            <a:r>
              <a:rPr lang="en-US" sz="1800">
                <a:latin typeface="Century Gothic"/>
              </a:rPr>
              <a:t>Compliance challenges</a:t>
            </a: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Char char="•"/>
            </a:pPr>
            <a:endParaRPr lang="en-US" sz="1800">
              <a:highlight>
                <a:srgbClr val="FFFF00"/>
              </a:highlight>
              <a:latin typeface="Century Gothic"/>
              <a:ea typeface="Calibri" panose="020F0502020204030204"/>
              <a:cs typeface="Calibri" panose="020F0502020204030204"/>
            </a:endParaRPr>
          </a:p>
          <a:p>
            <a:pPr marL="800100" lvl="1" indent="-342900" algn="l">
              <a:lnSpc>
                <a:spcPct val="100000"/>
              </a:lnSpc>
              <a:spcAft>
                <a:spcPts val="1200"/>
              </a:spcAft>
              <a:buChar char="•"/>
            </a:pPr>
            <a:endParaRPr lang="en-US" sz="1800">
              <a:highlight>
                <a:srgbClr val="FFFF00"/>
              </a:highlight>
              <a:latin typeface="Century Gothic"/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lnSpc>
                <a:spcPct val="100000"/>
              </a:lnSpc>
              <a:spcAft>
                <a:spcPts val="1200"/>
              </a:spcAft>
              <a:buChar char="•"/>
            </a:pPr>
            <a:endParaRPr lang="en-US" sz="2200">
              <a:highlight>
                <a:srgbClr val="FFFF00"/>
              </a:highlight>
              <a:latin typeface="Century Gothic"/>
              <a:ea typeface="Calibri" panose="020F0502020204030204"/>
              <a:cs typeface="Calibri" panose="020F0502020204030204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white and grey gradient&#10;&#10;Description automatically generated">
            <a:extLst>
              <a:ext uri="{FF2B5EF4-FFF2-40B4-BE49-F238E27FC236}">
                <a16:creationId xmlns:a16="http://schemas.microsoft.com/office/drawing/2014/main" id="{3996CA51-F32E-171C-5ACE-C6A9EC0457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74750"/>
            <a:ext cx="12192000" cy="2083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E7D9D-6336-313D-2D45-DCD0A8FA4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783" y="2414916"/>
            <a:ext cx="668000" cy="13810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DBACC7-3F25-D5A3-CE7C-4123E0AA327C}"/>
              </a:ext>
            </a:extLst>
          </p:cNvPr>
          <p:cNvCxnSpPr>
            <a:cxnSpLocks/>
          </p:cNvCxnSpPr>
          <p:nvPr/>
        </p:nvCxnSpPr>
        <p:spPr>
          <a:xfrm>
            <a:off x="9650627" y="2175643"/>
            <a:ext cx="0" cy="1989438"/>
          </a:xfrm>
          <a:prstGeom prst="line">
            <a:avLst/>
          </a:prstGeom>
          <a:ln>
            <a:solidFill>
              <a:srgbClr val="3262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0BFA3B-ED3B-3EB7-99DB-ADC3A2C04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601" y="2579361"/>
            <a:ext cx="1252838" cy="10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3DB272C9-EBE8-9F7E-66A8-90DA3AC2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-1004" y="5194420"/>
            <a:ext cx="12191999" cy="16635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54F8444-528A-28A9-C2BF-1F82B684DCB4}"/>
              </a:ext>
            </a:extLst>
          </p:cNvPr>
          <p:cNvSpPr txBox="1">
            <a:spLocks/>
          </p:cNvSpPr>
          <p:nvPr/>
        </p:nvSpPr>
        <p:spPr>
          <a:xfrm>
            <a:off x="487679" y="536512"/>
            <a:ext cx="11451771" cy="670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326295"/>
                </a:solidFill>
                <a:latin typeface="Century Gothic" panose="020B0502020202020204" pitchFamily="34" charset="0"/>
              </a:rPr>
              <a:t>Prescription eye drops can be challenging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450F3F7-ADB9-BEBE-034A-4302C38489A1}"/>
              </a:ext>
            </a:extLst>
          </p:cNvPr>
          <p:cNvSpPr txBox="1">
            <a:spLocks/>
          </p:cNvSpPr>
          <p:nvPr/>
        </p:nvSpPr>
        <p:spPr>
          <a:xfrm>
            <a:off x="4780763" y="2049464"/>
            <a:ext cx="6819473" cy="5338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Century Gothic"/>
              </a:rPr>
              <a:t>Inconvenient and easy to forget to administer</a:t>
            </a:r>
            <a:endParaRPr lang="en-US">
              <a:latin typeface="Century Gothic"/>
              <a:cs typeface="Calibri"/>
            </a:endParaRPr>
          </a:p>
          <a:p>
            <a:pPr lvl="1" algn="l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Century Gothic"/>
              </a:rPr>
              <a:t>Difficult to administer for people who have arthritis or challenges with hand-eye coordination</a:t>
            </a:r>
            <a:endParaRPr lang="en-US">
              <a:latin typeface="Century Gothic"/>
              <a:cs typeface="Calibri"/>
            </a:endParaRPr>
          </a:p>
          <a:p>
            <a:pPr lvl="1" algn="l">
              <a:lnSpc>
                <a:spcPct val="100000"/>
              </a:lnSpc>
              <a:spcAft>
                <a:spcPts val="1200"/>
              </a:spcAft>
            </a:pPr>
            <a:r>
              <a:rPr lang="en-US">
                <a:latin typeface="Century Gothic"/>
              </a:rPr>
              <a:t>May not be fully absorbed by the eye because of the cornea, which is the protective outer layer</a:t>
            </a:r>
            <a:endParaRPr lang="en-US">
              <a:latin typeface="Century Gothic"/>
              <a:cs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6BF01A-9E92-2C6C-24CB-ADF918A4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63" y="2018642"/>
            <a:ext cx="371011" cy="3800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3A9B23-02B9-4346-5DFE-169A97F28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263" y="2655924"/>
            <a:ext cx="371011" cy="3800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4F693E-30BD-6CBD-4380-C490CFBEC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522" y="3551824"/>
            <a:ext cx="371011" cy="380060"/>
          </a:xfrm>
          <a:prstGeom prst="rect">
            <a:avLst/>
          </a:prstGeom>
        </p:spPr>
      </p:pic>
      <p:pic>
        <p:nvPicPr>
          <p:cNvPr id="6" name="Picture 5" descr="A white and grey gradient&#10;&#10;Description automatically generated">
            <a:extLst>
              <a:ext uri="{FF2B5EF4-FFF2-40B4-BE49-F238E27FC236}">
                <a16:creationId xmlns:a16="http://schemas.microsoft.com/office/drawing/2014/main" id="{40900ED1-D60A-D1A9-A5BF-7077BB8D4B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03" y="4543511"/>
            <a:ext cx="12192000" cy="231448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B5BB64-1E0C-B206-FFC6-3F0EF896F647}"/>
              </a:ext>
            </a:extLst>
          </p:cNvPr>
          <p:cNvSpPr/>
          <p:nvPr/>
        </p:nvSpPr>
        <p:spPr>
          <a:xfrm>
            <a:off x="478673" y="1741257"/>
            <a:ext cx="3906629" cy="3581458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314AE2-0A86-6A29-6B44-CDCDEBCB1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935" y="2059068"/>
            <a:ext cx="3904202" cy="3914556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algn="l">
              <a:lnSpc>
                <a:spcPct val="100000"/>
              </a:lnSpc>
              <a:spcAft>
                <a:spcPts val="1200"/>
              </a:spcAft>
            </a:pPr>
            <a:r>
              <a:rPr lang="en-US" sz="1600" b="1">
                <a:latin typeface="Century Gothic"/>
              </a:rPr>
              <a:t>Uncomfortable side effects include:</a:t>
            </a:r>
            <a:endParaRPr lang="en-US" sz="1600" b="1">
              <a:latin typeface="Century Gothic" panose="020B0502020202020204" pitchFamily="34" charset="0"/>
              <a:ea typeface="Calibri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Red or bloodshot eyes</a:t>
            </a:r>
            <a:endParaRPr lang="en-US" sz="1600">
              <a:latin typeface="Century Gothic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Burning and stinging</a:t>
            </a:r>
            <a:endParaRPr lang="en-US" sz="1600">
              <a:latin typeface="Century Gothic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Allergic reactions</a:t>
            </a:r>
            <a:endParaRPr lang="en-US" sz="1600">
              <a:latin typeface="Century Gothic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Loss of fat or ‘fullness’ around the eyes</a:t>
            </a:r>
            <a:endParaRPr lang="en-US" sz="1600">
              <a:latin typeface="Century Gothic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Change in eye color</a:t>
            </a:r>
            <a:endParaRPr lang="en-US" sz="1600">
              <a:latin typeface="Century Gothic"/>
              <a:ea typeface="Calibri"/>
              <a:cs typeface="Calibri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  <a:ea typeface="Calibri"/>
                <a:cs typeface="Calibri"/>
              </a:rPr>
              <a:t>Dry eye</a:t>
            </a:r>
            <a:endParaRPr lang="en-US" sz="1600">
              <a:latin typeface="Century Gothic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Century Gothic"/>
              </a:rPr>
              <a:t>Other medical conditions that affect the eye’s surface</a:t>
            </a:r>
            <a:endParaRPr lang="en-US" sz="1600">
              <a:latin typeface="Century Gothic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BEFA6C-8A0E-5439-4D5E-BAAD08B06086}"/>
              </a:ext>
            </a:extLst>
          </p:cNvPr>
          <p:cNvSpPr/>
          <p:nvPr/>
        </p:nvSpPr>
        <p:spPr>
          <a:xfrm>
            <a:off x="4381870" y="4238636"/>
            <a:ext cx="7809125" cy="509476"/>
          </a:xfrm>
          <a:prstGeom prst="rect">
            <a:avLst/>
          </a:prstGeom>
          <a:solidFill>
            <a:srgbClr val="3262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A9381CB-22D7-BCB9-CE9E-FAEF131ED98E}"/>
              </a:ext>
            </a:extLst>
          </p:cNvPr>
          <p:cNvSpPr txBox="1">
            <a:spLocks/>
          </p:cNvSpPr>
          <p:nvPr/>
        </p:nvSpPr>
        <p:spPr>
          <a:xfrm>
            <a:off x="4716770" y="4238037"/>
            <a:ext cx="7149739" cy="383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00000"/>
              </a:lnSpc>
              <a:spcAft>
                <a:spcPts val="1200"/>
              </a:spcAft>
            </a:pPr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Have you experienced any of these challenges?</a:t>
            </a:r>
            <a:endParaRPr lang="en-US" b="1">
              <a:solidFill>
                <a:schemeClr val="bg1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9CF665-62A3-0EC4-7F39-127D610C0A8B}"/>
              </a:ext>
            </a:extLst>
          </p:cNvPr>
          <p:cNvSpPr/>
          <p:nvPr/>
        </p:nvSpPr>
        <p:spPr>
          <a:xfrm>
            <a:off x="1770839" y="1358715"/>
            <a:ext cx="1608881" cy="697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56F7772-C885-D80A-AF94-861EF5651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1342" y="1042494"/>
            <a:ext cx="1207472" cy="12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4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286AB188-FCFF-B37B-02AD-970CFC6D9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18551" r="18568" b="18551"/>
          <a:stretch/>
        </p:blipFill>
        <p:spPr>
          <a:xfrm>
            <a:off x="0" y="-28756"/>
            <a:ext cx="12192000" cy="688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F807E-E3DC-F1F9-EF69-8F0319733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5473" y="2295419"/>
            <a:ext cx="4965539" cy="256810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326295"/>
                </a:solidFill>
                <a:latin typeface="Century Gothic" panose="020B0502020202020204" pitchFamily="34" charset="0"/>
              </a:rPr>
              <a:t>It’s time for something new!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6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B471833D-8072-1E6E-95EC-71F3ADBD3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1258247"/>
            <a:ext cx="5884433" cy="16341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>
                <a:latin typeface="Century Gothic"/>
              </a:rPr>
              <a:t>An FDA-approved treatment that continuously releases prescription-strength medication inside the eye and ensures you get the treatment you need all day and night</a:t>
            </a:r>
          </a:p>
          <a:p>
            <a:pPr algn="l"/>
            <a:endParaRPr lang="en-US" sz="2000" b="1"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200">
              <a:ea typeface="+mn-lt"/>
              <a:cs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76D6C-EE22-CC1C-5E83-9114124249F8}"/>
              </a:ext>
            </a:extLst>
          </p:cNvPr>
          <p:cNvSpPr txBox="1">
            <a:spLocks/>
          </p:cNvSpPr>
          <p:nvPr/>
        </p:nvSpPr>
        <p:spPr>
          <a:xfrm>
            <a:off x="487680" y="536512"/>
            <a:ext cx="9144000" cy="6709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100" b="1">
                <a:solidFill>
                  <a:srgbClr val="326295"/>
                </a:solidFill>
                <a:latin typeface="Century Gothic"/>
              </a:rPr>
              <a:t>Introducing </a:t>
            </a:r>
            <a:r>
              <a:rPr lang="en-US" sz="4100" b="1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4100" b="1" baseline="30000">
                <a:solidFill>
                  <a:srgbClr val="326295"/>
                </a:solidFill>
                <a:latin typeface="Century Gothic"/>
              </a:rPr>
              <a:t>®</a:t>
            </a:r>
            <a:r>
              <a:rPr lang="en-US" sz="4100" b="1">
                <a:solidFill>
                  <a:srgbClr val="326295"/>
                </a:solidFill>
                <a:latin typeface="Century Gothic"/>
              </a:rPr>
              <a:t> TR</a:t>
            </a:r>
          </a:p>
        </p:txBody>
      </p:sp>
      <p:pic>
        <p:nvPicPr>
          <p:cNvPr id="5" name="Picture 4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3DB272C9-EBE8-9F7E-66A8-90DA3AC2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1" y="5194420"/>
            <a:ext cx="12191999" cy="1663580"/>
          </a:xfrm>
          <a:prstGeom prst="rect">
            <a:avLst/>
          </a:prstGeom>
        </p:spPr>
      </p:pic>
      <p:pic>
        <p:nvPicPr>
          <p:cNvPr id="10" name="Picture 9" descr="A white and grey gradient&#10;&#10;Description automatically generated">
            <a:extLst>
              <a:ext uri="{FF2B5EF4-FFF2-40B4-BE49-F238E27FC236}">
                <a16:creationId xmlns:a16="http://schemas.microsoft.com/office/drawing/2014/main" id="{2F74F297-3EAB-DAE0-5A9B-F475D5CDA6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2181"/>
            <a:ext cx="12192000" cy="2314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893AA-C8AE-D52B-D376-09570DF8D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5" y="2783160"/>
            <a:ext cx="371011" cy="380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C78DDF-E424-064F-5688-24B72C9E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5" y="3428629"/>
            <a:ext cx="371011" cy="380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062CA3-105B-8C3B-137B-C2E5347F8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4" y="4540852"/>
            <a:ext cx="371011" cy="38006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0E769C9-9E27-0AD4-A4AC-604492B00ED0}"/>
              </a:ext>
            </a:extLst>
          </p:cNvPr>
          <p:cNvSpPr txBox="1">
            <a:spLocks/>
          </p:cNvSpPr>
          <p:nvPr/>
        </p:nvSpPr>
        <p:spPr>
          <a:xfrm>
            <a:off x="1053825" y="2784844"/>
            <a:ext cx="5549471" cy="4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latin typeface="Century Gothic"/>
              </a:rPr>
              <a:t>Proven safe and effective</a:t>
            </a:r>
            <a:endParaRPr lang="en-US" dirty="0">
              <a:latin typeface="Century Gothic"/>
            </a:endParaRP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latin typeface="Century Gothic"/>
              </a:rPr>
              <a:t>Helps lower eye pressure and helps you take control of your glaucoma treatment journey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dirty="0" err="1">
                <a:latin typeface="Century Gothic"/>
              </a:rPr>
              <a:t>iDose</a:t>
            </a:r>
            <a:r>
              <a:rPr lang="en-US" sz="2000" dirty="0">
                <a:latin typeface="Century Gothic"/>
              </a:rPr>
              <a:t> TR (</a:t>
            </a:r>
            <a:r>
              <a:rPr lang="en-US" sz="2000" dirty="0" err="1">
                <a:latin typeface="Century Gothic"/>
              </a:rPr>
              <a:t>travoprost</a:t>
            </a:r>
            <a:r>
              <a:rPr lang="en-US" sz="2000" dirty="0">
                <a:latin typeface="Century Gothic"/>
              </a:rPr>
              <a:t> intracameral implant) 75 mcg is a tiny implant. It is approximately 200 times smaller than a single drop of glaucoma medication</a:t>
            </a:r>
            <a:endParaRPr lang="en-US" sz="1600" dirty="0"/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endParaRPr lang="en-US" sz="2000">
              <a:highlight>
                <a:srgbClr val="FFFF00"/>
              </a:highlight>
              <a:latin typeface="Century Gothic"/>
            </a:endParaRPr>
          </a:p>
        </p:txBody>
      </p:sp>
      <p:pic>
        <p:nvPicPr>
          <p:cNvPr id="4" name="Picture 3" descr="A drop of water dripping from a pipette&#10;&#10;Description automatically generated">
            <a:extLst>
              <a:ext uri="{FF2B5EF4-FFF2-40B4-BE49-F238E27FC236}">
                <a16:creationId xmlns:a16="http://schemas.microsoft.com/office/drawing/2014/main" id="{2330C9D0-4DA1-750C-B792-67491ECE7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38" y="684591"/>
            <a:ext cx="4965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C8F2333F-69CB-B0F1-D840-4A3703B37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0" y="5194420"/>
            <a:ext cx="12192000" cy="1663580"/>
          </a:xfrm>
          <a:prstGeom prst="rect">
            <a:avLst/>
          </a:prstGeom>
        </p:spPr>
      </p:pic>
      <p:pic>
        <p:nvPicPr>
          <p:cNvPr id="13" name="Picture 12" descr="A white and grey gradient&#10;&#10;Description automatically generated">
            <a:extLst>
              <a:ext uri="{FF2B5EF4-FFF2-40B4-BE49-F238E27FC236}">
                <a16:creationId xmlns:a16="http://schemas.microsoft.com/office/drawing/2014/main" id="{78EAC193-C15E-6CDD-89BC-600EA64EDC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3511"/>
            <a:ext cx="12192000" cy="231448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0F48A3-F84F-ABA4-EED3-E1CDA41D7FB7}"/>
              </a:ext>
            </a:extLst>
          </p:cNvPr>
          <p:cNvSpPr/>
          <p:nvPr/>
        </p:nvSpPr>
        <p:spPr>
          <a:xfrm>
            <a:off x="3369775" y="2119297"/>
            <a:ext cx="2394417" cy="3356470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6D26A7-3817-C688-0F44-E6C51C57F1C4}"/>
              </a:ext>
            </a:extLst>
          </p:cNvPr>
          <p:cNvSpPr/>
          <p:nvPr/>
        </p:nvSpPr>
        <p:spPr>
          <a:xfrm>
            <a:off x="4011354" y="1891156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2DD39D-29D2-DB0F-DB69-CF84B1F03D2A}"/>
              </a:ext>
            </a:extLst>
          </p:cNvPr>
          <p:cNvSpPr txBox="1">
            <a:spLocks/>
          </p:cNvSpPr>
          <p:nvPr/>
        </p:nvSpPr>
        <p:spPr>
          <a:xfrm>
            <a:off x="710878" y="7398753"/>
            <a:ext cx="9387840" cy="4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423546-9C87-2FD5-F711-D8525216815D}"/>
              </a:ext>
            </a:extLst>
          </p:cNvPr>
          <p:cNvSpPr/>
          <p:nvPr/>
        </p:nvSpPr>
        <p:spPr>
          <a:xfrm>
            <a:off x="487679" y="2119297"/>
            <a:ext cx="2394417" cy="3356470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4ED12D-2004-6DBB-7C44-93AE95598882}"/>
              </a:ext>
            </a:extLst>
          </p:cNvPr>
          <p:cNvSpPr txBox="1">
            <a:spLocks/>
          </p:cNvSpPr>
          <p:nvPr/>
        </p:nvSpPr>
        <p:spPr>
          <a:xfrm>
            <a:off x="477393" y="444569"/>
            <a:ext cx="11226928" cy="74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4000" b="1" baseline="30000">
                <a:solidFill>
                  <a:srgbClr val="326295"/>
                </a:solidFill>
                <a:latin typeface="Century Gothic"/>
              </a:rPr>
              <a:t>®</a:t>
            </a:r>
            <a:r>
              <a:rPr lang="en-US" sz="4000" b="1">
                <a:solidFill>
                  <a:srgbClr val="326295"/>
                </a:solidFill>
                <a:latin typeface="Century Gothic"/>
              </a:rPr>
              <a:t> TR is the next step forward in lowering high eye pressure associated with glaucoma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192CFDE-2A5C-54CE-E972-CB0E5FA32C70}"/>
              </a:ext>
            </a:extLst>
          </p:cNvPr>
          <p:cNvSpPr/>
          <p:nvPr/>
        </p:nvSpPr>
        <p:spPr>
          <a:xfrm>
            <a:off x="6251871" y="2119297"/>
            <a:ext cx="2394417" cy="3356470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2203195-BC4D-F40C-CD93-F44FE3B065B0}"/>
              </a:ext>
            </a:extLst>
          </p:cNvPr>
          <p:cNvSpPr/>
          <p:nvPr/>
        </p:nvSpPr>
        <p:spPr>
          <a:xfrm>
            <a:off x="9221935" y="2119297"/>
            <a:ext cx="2394417" cy="3356470"/>
          </a:xfrm>
          <a:prstGeom prst="roundRect">
            <a:avLst/>
          </a:prstGeom>
          <a:noFill/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72AFFAE-A5E9-7844-C052-D64974052B12}"/>
              </a:ext>
            </a:extLst>
          </p:cNvPr>
          <p:cNvSpPr txBox="1">
            <a:spLocks/>
          </p:cNvSpPr>
          <p:nvPr/>
        </p:nvSpPr>
        <p:spPr>
          <a:xfrm>
            <a:off x="841102" y="2736030"/>
            <a:ext cx="1762824" cy="1420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>
                <a:latin typeface="Century Gothic" panose="020B0502020202020204" pitchFamily="34" charset="0"/>
              </a:rPr>
              <a:t>Hands-free treatment that can reduce the hassle of taking daily prescription eye drops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87EF09-CBC3-3547-2A60-5F420A2902CF}"/>
              </a:ext>
            </a:extLst>
          </p:cNvPr>
          <p:cNvSpPr/>
          <p:nvPr/>
        </p:nvSpPr>
        <p:spPr>
          <a:xfrm>
            <a:off x="1129258" y="1977790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3AF10E8-B257-1BBE-5FB5-EDE77CDA5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3186" y="1718039"/>
            <a:ext cx="674855" cy="74839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A3E7037-E6F9-F727-3A57-D24036921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1711" y="1624994"/>
            <a:ext cx="892340" cy="8923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45A009A-B69E-2248-B0F5-513EE33C0863}"/>
              </a:ext>
            </a:extLst>
          </p:cNvPr>
          <p:cNvSpPr/>
          <p:nvPr/>
        </p:nvSpPr>
        <p:spPr>
          <a:xfrm>
            <a:off x="9921283" y="1877454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417F239-FDDD-CE42-AACF-2E8BE5AA6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7919" y="1685915"/>
            <a:ext cx="821803" cy="82180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5C74BC9-FD2C-B553-762E-235D71EA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8035" y="1688106"/>
            <a:ext cx="834003" cy="834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00B43D-E096-D3DC-C331-D5FB4D731EB2}"/>
              </a:ext>
            </a:extLst>
          </p:cNvPr>
          <p:cNvSpPr/>
          <p:nvPr/>
        </p:nvSpPr>
        <p:spPr>
          <a:xfrm>
            <a:off x="6829095" y="1984577"/>
            <a:ext cx="1111257" cy="481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DAD6FB45-B734-00E0-2D17-F9AFD2125A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33924" y="1685915"/>
            <a:ext cx="892340" cy="89234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D6275DE-A987-3E1F-EDB1-35A2B56ADA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17456" y="1826802"/>
            <a:ext cx="556609" cy="5566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59B98D1-1248-0C60-BC91-FDED28860288}"/>
              </a:ext>
            </a:extLst>
          </p:cNvPr>
          <p:cNvSpPr txBox="1">
            <a:spLocks/>
          </p:cNvSpPr>
          <p:nvPr/>
        </p:nvSpPr>
        <p:spPr>
          <a:xfrm>
            <a:off x="3557581" y="2736030"/>
            <a:ext cx="2306449" cy="1420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>
                <a:latin typeface="Century Gothic"/>
                <a:ea typeface="+mn-lt"/>
                <a:cs typeface="+mn-lt"/>
              </a:rPr>
              <a:t>Convenient alternative to </a:t>
            </a:r>
            <a:br>
              <a:rPr lang="en-US" sz="2000">
                <a:latin typeface="Century Gothic"/>
                <a:ea typeface="+mn-lt"/>
                <a:cs typeface="+mn-lt"/>
              </a:rPr>
            </a:br>
            <a:r>
              <a:rPr lang="en-US" sz="2000">
                <a:latin typeface="Century Gothic"/>
                <a:ea typeface="+mn-lt"/>
                <a:cs typeface="+mn-lt"/>
              </a:rPr>
              <a:t>prescription eye drops</a:t>
            </a:r>
            <a:endParaRPr lang="en-US" sz="2000">
              <a:latin typeface="Century Gothic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F9DA23D-F126-E6D8-A6BF-BEBBD7E80CC3}"/>
              </a:ext>
            </a:extLst>
          </p:cNvPr>
          <p:cNvSpPr txBox="1">
            <a:spLocks/>
          </p:cNvSpPr>
          <p:nvPr/>
        </p:nvSpPr>
        <p:spPr>
          <a:xfrm>
            <a:off x="6605426" y="2736030"/>
            <a:ext cx="1791994" cy="1420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>
                <a:latin typeface="Century Gothic"/>
              </a:rPr>
              <a:t>Releases medication directly inside your eye, where it's most needed</a:t>
            </a:r>
            <a:endParaRPr lang="en-US" sz="2000">
              <a:latin typeface="Century Gothic"/>
              <a:cs typeface="Calibri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BD460AE-796D-A4E2-88EE-327865ECAD55}"/>
              </a:ext>
            </a:extLst>
          </p:cNvPr>
          <p:cNvSpPr txBox="1">
            <a:spLocks/>
          </p:cNvSpPr>
          <p:nvPr/>
        </p:nvSpPr>
        <p:spPr>
          <a:xfrm>
            <a:off x="9366422" y="2699256"/>
            <a:ext cx="2337899" cy="1512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>
                <a:latin typeface="Century Gothic"/>
                <a:cs typeface="Calibri" panose="020F0502020204030204"/>
              </a:rPr>
              <a:t>Proven to help keep your eye pressure under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86D326-B80C-8B0E-1FFA-8E39886A8ACA}"/>
              </a:ext>
            </a:extLst>
          </p:cNvPr>
          <p:cNvSpPr txBox="1"/>
          <p:nvPr/>
        </p:nvSpPr>
        <p:spPr>
          <a:xfrm>
            <a:off x="510399" y="5950028"/>
            <a:ext cx="111939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Century Gothic"/>
              </a:rPr>
              <a:t>In a clinical study, 8 out </a:t>
            </a:r>
            <a:r>
              <a:rPr lang="en-US" sz="1800" b="1" i="0" u="none" strike="noStrike">
                <a:effectLst/>
                <a:latin typeface="Century Gothic"/>
              </a:rPr>
              <a:t>of 10 patients did not need prescription eye drops 12 months after administration of </a:t>
            </a:r>
            <a:r>
              <a:rPr lang="en-US" sz="1800" b="1" i="0" u="none" strike="noStrike" err="1">
                <a:effectLst/>
                <a:latin typeface="Century Gothic"/>
              </a:rPr>
              <a:t>iDose</a:t>
            </a:r>
            <a:r>
              <a:rPr lang="en-US" sz="1800" b="1" i="0" u="none" strike="noStrike">
                <a:effectLst/>
                <a:latin typeface="Century Gothic"/>
              </a:rPr>
              <a:t> TR. </a:t>
            </a:r>
            <a:endParaRPr lang="en-US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7277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B2DD0-DC30-DA49-91B9-6BF0315FB8F1}"/>
              </a:ext>
            </a:extLst>
          </p:cNvPr>
          <p:cNvCxnSpPr>
            <a:cxnSpLocks/>
          </p:cNvCxnSpPr>
          <p:nvPr/>
        </p:nvCxnSpPr>
        <p:spPr>
          <a:xfrm>
            <a:off x="2978515" y="3844775"/>
            <a:ext cx="7847903" cy="99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762674C8-1745-8C38-3E04-DEF0E0395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0" y="5193090"/>
            <a:ext cx="12192000" cy="1663580"/>
          </a:xfrm>
          <a:prstGeom prst="rect">
            <a:avLst/>
          </a:prstGeom>
        </p:spPr>
      </p:pic>
      <p:pic>
        <p:nvPicPr>
          <p:cNvPr id="6" name="Picture 5" descr="A white and grey gradient&#10;&#10;Description automatically generated">
            <a:extLst>
              <a:ext uri="{FF2B5EF4-FFF2-40B4-BE49-F238E27FC236}">
                <a16:creationId xmlns:a16="http://schemas.microsoft.com/office/drawing/2014/main" id="{EB35C582-B035-B6B3-0268-D7656D06D6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2181"/>
            <a:ext cx="12192000" cy="2314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D6F0B-0835-D3F0-ED54-BC212D2AC5B0}"/>
              </a:ext>
            </a:extLst>
          </p:cNvPr>
          <p:cNvSpPr txBox="1">
            <a:spLocks/>
          </p:cNvSpPr>
          <p:nvPr/>
        </p:nvSpPr>
        <p:spPr>
          <a:xfrm>
            <a:off x="623958" y="409497"/>
            <a:ext cx="11288310" cy="607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326295"/>
                </a:solidFill>
                <a:latin typeface="Century Gothic"/>
              </a:rPr>
              <a:t>Advanced technology backed by a safe procedure with minimal downtime</a:t>
            </a:r>
            <a:endParaRPr lang="en-US" sz="4000" b="1">
              <a:solidFill>
                <a:srgbClr val="326295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944BB7-67F1-0728-A40E-C4EEE8BC4634}"/>
              </a:ext>
            </a:extLst>
          </p:cNvPr>
          <p:cNvCxnSpPr>
            <a:cxnSpLocks/>
          </p:cNvCxnSpPr>
          <p:nvPr/>
        </p:nvCxnSpPr>
        <p:spPr>
          <a:xfrm>
            <a:off x="1866757" y="3073683"/>
            <a:ext cx="5458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9FAF2E-F359-12AA-3546-84C3B1E5E838}"/>
              </a:ext>
            </a:extLst>
          </p:cNvPr>
          <p:cNvCxnSpPr>
            <a:cxnSpLocks/>
          </p:cNvCxnSpPr>
          <p:nvPr/>
        </p:nvCxnSpPr>
        <p:spPr>
          <a:xfrm flipV="1">
            <a:off x="7331194" y="2799932"/>
            <a:ext cx="0" cy="273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3166FE-E156-16A9-FAAA-92AC0737F030}"/>
              </a:ext>
            </a:extLst>
          </p:cNvPr>
          <p:cNvCxnSpPr>
            <a:cxnSpLocks/>
          </p:cNvCxnSpPr>
          <p:nvPr/>
        </p:nvCxnSpPr>
        <p:spPr>
          <a:xfrm flipV="1">
            <a:off x="1866757" y="3073683"/>
            <a:ext cx="0" cy="350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3A09DD2-F074-0A8D-EFE8-02FD7409351C}"/>
              </a:ext>
            </a:extLst>
          </p:cNvPr>
          <p:cNvSpPr/>
          <p:nvPr/>
        </p:nvSpPr>
        <p:spPr>
          <a:xfrm>
            <a:off x="3385276" y="3303691"/>
            <a:ext cx="2509783" cy="11529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 panose="020B0502020202020204" pitchFamily="34" charset="0"/>
              </a:rPr>
              <a:t>You can go home after the procedure and can usually go about your normal activities in a day or two</a:t>
            </a:r>
            <a:endParaRPr lang="en-US" sz="1400">
              <a:solidFill>
                <a:srgbClr val="326295"/>
              </a:solidFill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1DBD10E-2576-D410-39A0-9F16A6EDC087}"/>
              </a:ext>
            </a:extLst>
          </p:cNvPr>
          <p:cNvSpPr/>
          <p:nvPr/>
        </p:nvSpPr>
        <p:spPr>
          <a:xfrm>
            <a:off x="6069438" y="3303691"/>
            <a:ext cx="2509783" cy="11529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/>
              </a:rPr>
              <a:t>Your doctor will talk with you about follow-up appointments after your </a:t>
            </a:r>
            <a:r>
              <a:rPr lang="en-US" sz="1400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1400">
                <a:solidFill>
                  <a:srgbClr val="326295"/>
                </a:solidFill>
                <a:latin typeface="Century Gothic"/>
              </a:rPr>
              <a:t> TR procedure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DFC574-3DC8-FA0A-71A1-43AC2C08E62D}"/>
              </a:ext>
            </a:extLst>
          </p:cNvPr>
          <p:cNvSpPr/>
          <p:nvPr/>
        </p:nvSpPr>
        <p:spPr>
          <a:xfrm>
            <a:off x="704399" y="3303691"/>
            <a:ext cx="2509783" cy="11529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 panose="020B0502020202020204" pitchFamily="34" charset="0"/>
              </a:rPr>
              <a:t>For most people, the procedure is painless </a:t>
            </a:r>
            <a:br>
              <a:rPr lang="en-US" sz="1400">
                <a:solidFill>
                  <a:srgbClr val="326295"/>
                </a:solidFill>
                <a:latin typeface="Century Gothic" panose="020B0502020202020204" pitchFamily="34" charset="0"/>
              </a:rPr>
            </a:br>
            <a:endParaRPr lang="en-US" sz="1400">
              <a:solidFill>
                <a:srgbClr val="32629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41" descr="A close up of a fingerprint&#10;&#10;Description automatically generated">
            <a:extLst>
              <a:ext uri="{FF2B5EF4-FFF2-40B4-BE49-F238E27FC236}">
                <a16:creationId xmlns:a16="http://schemas.microsoft.com/office/drawing/2014/main" id="{78D30193-2DFE-7A6B-3A94-48F71011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5"/>
          <a:stretch/>
        </p:blipFill>
        <p:spPr>
          <a:xfrm>
            <a:off x="8579221" y="2238935"/>
            <a:ext cx="3699281" cy="4631422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63DC122-CFF5-23C1-D3CD-A50F6E4B1F15}"/>
              </a:ext>
            </a:extLst>
          </p:cNvPr>
          <p:cNvSpPr/>
          <p:nvPr/>
        </p:nvSpPr>
        <p:spPr>
          <a:xfrm>
            <a:off x="10334668" y="4923949"/>
            <a:ext cx="388879" cy="388879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7B3CD7-4256-9D3D-E2F1-57FA853C5FE3}"/>
              </a:ext>
            </a:extLst>
          </p:cNvPr>
          <p:cNvCxnSpPr>
            <a:cxnSpLocks/>
            <a:stCxn id="5" idx="3"/>
            <a:endCxn id="12" idx="1"/>
          </p:cNvCxnSpPr>
          <p:nvPr/>
        </p:nvCxnSpPr>
        <p:spPr>
          <a:xfrm flipV="1">
            <a:off x="3226002" y="2318134"/>
            <a:ext cx="2844809" cy="30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2563B8-3445-F03E-567D-177D9773A579}"/>
              </a:ext>
            </a:extLst>
          </p:cNvPr>
          <p:cNvSpPr/>
          <p:nvPr/>
        </p:nvSpPr>
        <p:spPr>
          <a:xfrm>
            <a:off x="623958" y="1741663"/>
            <a:ext cx="2602044" cy="12139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/>
              </a:rPr>
              <a:t>A minimally invasive procedure performed in a sterile outpatient setting</a:t>
            </a:r>
            <a:endParaRPr lang="en-US">
              <a:latin typeface="Century Gothic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E31E41-E684-23B8-C861-0D5072958B5A}"/>
              </a:ext>
            </a:extLst>
          </p:cNvPr>
          <p:cNvSpPr/>
          <p:nvPr/>
        </p:nvSpPr>
        <p:spPr>
          <a:xfrm>
            <a:off x="3385277" y="1741664"/>
            <a:ext cx="2509783" cy="11529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 panose="020B0502020202020204" pitchFamily="34" charset="0"/>
              </a:rPr>
              <a:t>You will receive an anesthetic drop or sedation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FAF9DE-E0A2-C345-A76F-27D715B5F9C8}"/>
              </a:ext>
            </a:extLst>
          </p:cNvPr>
          <p:cNvSpPr/>
          <p:nvPr/>
        </p:nvSpPr>
        <p:spPr>
          <a:xfrm>
            <a:off x="6070811" y="1741664"/>
            <a:ext cx="2509783" cy="11529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1200"/>
              </a:spcAft>
            </a:pPr>
            <a:r>
              <a:rPr lang="en-US" sz="1400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1400" baseline="30000">
                <a:solidFill>
                  <a:srgbClr val="326295"/>
                </a:solidFill>
                <a:latin typeface="Century Gothic"/>
              </a:rPr>
              <a:t>®</a:t>
            </a:r>
            <a:r>
              <a:rPr lang="en-US" sz="1400">
                <a:solidFill>
                  <a:srgbClr val="326295"/>
                </a:solidFill>
                <a:latin typeface="Century Gothic"/>
              </a:rPr>
              <a:t> TR is gently placed in each eye. </a:t>
            </a:r>
            <a:br>
              <a:rPr lang="en-US"/>
            </a:br>
            <a:r>
              <a:rPr lang="en-US" sz="1400">
                <a:solidFill>
                  <a:srgbClr val="326295"/>
                </a:solidFill>
                <a:latin typeface="Century Gothic"/>
              </a:rPr>
              <a:t>Designed to stay in place and remain stable </a:t>
            </a:r>
            <a:br>
              <a:rPr lang="en-US" sz="1400">
                <a:solidFill>
                  <a:srgbClr val="326295"/>
                </a:solidFill>
                <a:latin typeface="Century Gothic"/>
              </a:rPr>
            </a:br>
            <a:r>
              <a:rPr lang="en-US" sz="1400">
                <a:solidFill>
                  <a:srgbClr val="326295"/>
                </a:solidFill>
                <a:latin typeface="Century Gothic"/>
              </a:rPr>
              <a:t>in the eye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43E64-828F-4F6D-8479-235972056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051" y="4673225"/>
            <a:ext cx="3560617" cy="9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D0C39-2659-89B9-619F-D4BBFDB8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swirls of lines&#10;&#10;Description automatically generated">
            <a:extLst>
              <a:ext uri="{FF2B5EF4-FFF2-40B4-BE49-F238E27FC236}">
                <a16:creationId xmlns:a16="http://schemas.microsoft.com/office/drawing/2014/main" id="{57724CEC-70A2-5F9B-5084-680FA456C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827" r="18567" b="81915"/>
          <a:stretch/>
        </p:blipFill>
        <p:spPr>
          <a:xfrm>
            <a:off x="0" y="5194420"/>
            <a:ext cx="12192000" cy="1663580"/>
          </a:xfrm>
          <a:prstGeom prst="rect">
            <a:avLst/>
          </a:prstGeom>
        </p:spPr>
      </p:pic>
      <p:pic>
        <p:nvPicPr>
          <p:cNvPr id="6" name="Picture 5" descr="A white and grey gradient&#10;&#10;Description automatically generated">
            <a:extLst>
              <a:ext uri="{FF2B5EF4-FFF2-40B4-BE49-F238E27FC236}">
                <a16:creationId xmlns:a16="http://schemas.microsoft.com/office/drawing/2014/main" id="{AE5C4A9A-30E8-E883-2B41-CA55863ADA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544494"/>
            <a:ext cx="12192000" cy="2314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446A3-E44D-61FD-9A63-B4EE5C332E6F}"/>
              </a:ext>
            </a:extLst>
          </p:cNvPr>
          <p:cNvSpPr txBox="1">
            <a:spLocks/>
          </p:cNvSpPr>
          <p:nvPr/>
        </p:nvSpPr>
        <p:spPr>
          <a:xfrm>
            <a:off x="487680" y="536512"/>
            <a:ext cx="11288310" cy="607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326295"/>
                </a:solidFill>
                <a:latin typeface="Century Gothic"/>
              </a:rPr>
              <a:t>Proven safe and effective 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F6EB5304-4873-C566-3EE1-0BD41C625F7A}"/>
              </a:ext>
            </a:extLst>
          </p:cNvPr>
          <p:cNvSpPr/>
          <p:nvPr/>
        </p:nvSpPr>
        <p:spPr>
          <a:xfrm>
            <a:off x="487680" y="1224212"/>
            <a:ext cx="11288310" cy="75956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2000" baseline="30000">
                <a:solidFill>
                  <a:srgbClr val="326295"/>
                </a:solidFill>
                <a:latin typeface="Century Gothic"/>
              </a:rPr>
              <a:t>®</a:t>
            </a:r>
            <a:r>
              <a:rPr lang="en-US" sz="2000">
                <a:solidFill>
                  <a:srgbClr val="326295"/>
                </a:solidFill>
                <a:latin typeface="Century Gothic"/>
              </a:rPr>
              <a:t> TR was proven safe and effective in two large clinical studies of </a:t>
            </a:r>
            <a:br>
              <a:rPr lang="en-US" sz="2000">
                <a:solidFill>
                  <a:srgbClr val="326295"/>
                </a:solidFill>
                <a:latin typeface="Century Gothic"/>
              </a:rPr>
            </a:br>
            <a:r>
              <a:rPr lang="en-US" sz="2000" b="1">
                <a:solidFill>
                  <a:srgbClr val="326295"/>
                </a:solidFill>
                <a:latin typeface="Century Gothic"/>
              </a:rPr>
              <a:t>1,150 patients </a:t>
            </a:r>
            <a:r>
              <a:rPr lang="en-US" sz="2000">
                <a:solidFill>
                  <a:srgbClr val="326295"/>
                </a:solidFill>
                <a:latin typeface="Century Gothic"/>
              </a:rPr>
              <a:t>with glaucoma.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E4EDC-ECEC-86F5-E789-E465D2333239}"/>
              </a:ext>
            </a:extLst>
          </p:cNvPr>
          <p:cNvSpPr txBox="1"/>
          <p:nvPr/>
        </p:nvSpPr>
        <p:spPr>
          <a:xfrm>
            <a:off x="487680" y="2633704"/>
            <a:ext cx="488631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326295"/>
                </a:solidFill>
                <a:latin typeface="Century Gothic"/>
              </a:rPr>
              <a:t>In the clinical studies with </a:t>
            </a:r>
            <a:r>
              <a:rPr lang="en-US" b="1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b="1">
                <a:solidFill>
                  <a:srgbClr val="326295"/>
                </a:solidFill>
                <a:latin typeface="Century Gothic"/>
              </a:rPr>
              <a:t> TR, most patients did not experience any serious side effects. The most common side effects in the eye occurred in only 2 to 6% of patients who received </a:t>
            </a:r>
            <a:r>
              <a:rPr lang="en-US" b="1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b="1">
                <a:solidFill>
                  <a:srgbClr val="326295"/>
                </a:solidFill>
                <a:latin typeface="Century Gothic"/>
              </a:rPr>
              <a:t> TR.*</a:t>
            </a:r>
          </a:p>
          <a:p>
            <a:endParaRPr lang="en-US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2FC9C102-5BED-3F2E-A7D0-CEED063F9084}"/>
              </a:ext>
            </a:extLst>
          </p:cNvPr>
          <p:cNvSpPr/>
          <p:nvPr/>
        </p:nvSpPr>
        <p:spPr>
          <a:xfrm>
            <a:off x="6499545" y="2679565"/>
            <a:ext cx="4291382" cy="14988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262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b="1" err="1">
                <a:solidFill>
                  <a:srgbClr val="326295"/>
                </a:solidFill>
                <a:latin typeface="Century Gothic" panose="020B0502020202020204" pitchFamily="34" charset="0"/>
              </a:rPr>
              <a:t>iDose</a:t>
            </a:r>
            <a:r>
              <a:rPr lang="en-US" b="1">
                <a:solidFill>
                  <a:srgbClr val="326295"/>
                </a:solidFill>
                <a:latin typeface="Century Gothic" panose="020B0502020202020204" pitchFamily="34" charset="0"/>
              </a:rPr>
              <a:t> TR is designed to start working immediately to help keep your eye pressure under control.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4C5F5-1D9C-7A9C-823E-707BC5EA120C}"/>
              </a:ext>
            </a:extLst>
          </p:cNvPr>
          <p:cNvSpPr txBox="1"/>
          <p:nvPr/>
        </p:nvSpPr>
        <p:spPr>
          <a:xfrm>
            <a:off x="600083" y="5582824"/>
            <a:ext cx="10805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326295"/>
                </a:solidFill>
                <a:latin typeface="Century Gothic"/>
              </a:rPr>
              <a:t>* M</a:t>
            </a:r>
            <a:r>
              <a:rPr lang="en-US" sz="1400">
                <a:solidFill>
                  <a:srgbClr val="326295"/>
                </a:solidFill>
                <a:effectLst/>
                <a:latin typeface="Century Gothic"/>
              </a:rPr>
              <a:t>ost of the common side effects were mild. </a:t>
            </a:r>
            <a:r>
              <a:rPr lang="en-US" sz="1400">
                <a:solidFill>
                  <a:srgbClr val="326295"/>
                </a:solidFill>
                <a:latin typeface="Century Gothic"/>
              </a:rPr>
              <a:t>The most common side effect of </a:t>
            </a:r>
            <a:r>
              <a:rPr lang="en-US" sz="1400" err="1">
                <a:solidFill>
                  <a:srgbClr val="326295"/>
                </a:solidFill>
                <a:latin typeface="Century Gothic"/>
              </a:rPr>
              <a:t>iDose</a:t>
            </a:r>
            <a:r>
              <a:rPr lang="en-US" sz="1400">
                <a:solidFill>
                  <a:srgbClr val="326295"/>
                </a:solidFill>
                <a:latin typeface="Century Gothic"/>
              </a:rPr>
              <a:t> TR was increased eye pressure. The other most common side effects were inflammation of the iris, dry eye, a loss of part of the usual field of vision, eye pain, eye redness, and reduced vision.</a:t>
            </a:r>
          </a:p>
        </p:txBody>
      </p:sp>
    </p:spTree>
    <p:extLst>
      <p:ext uri="{BB962C8B-B14F-4D97-AF65-F5344CB8AC3E}">
        <p14:creationId xmlns:p14="http://schemas.microsoft.com/office/powerpoint/2010/main" val="2427902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C674C31E796A4A942F8D4CBCA39F81" ma:contentTypeVersion="436" ma:contentTypeDescription="Create a new document." ma:contentTypeScope="" ma:versionID="2643947b57b650f81be649e6e411b8ba">
  <xsd:schema xmlns:xsd="http://www.w3.org/2001/XMLSchema" xmlns:xs="http://www.w3.org/2001/XMLSchema" xmlns:p="http://schemas.microsoft.com/office/2006/metadata/properties" xmlns:ns2="6167249e-6a40-4907-b295-a3e2868b1f90" xmlns:ns3="49af402b-6abf-415e-9879-ec54ea8c332b" targetNamespace="http://schemas.microsoft.com/office/2006/metadata/properties" ma:root="true" ma:fieldsID="1db35b1e5d9f0f6c53f37d3bb533ab55" ns2:_="" ns3:_="">
    <xsd:import namespace="6167249e-6a40-4907-b295-a3e2868b1f90"/>
    <xsd:import namespace="49af402b-6abf-415e-9879-ec54ea8c332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249e-6a40-4907-b295-a3e2868b1f90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9b9d91c-d44f-4bdc-856b-833b1214b64d}" ma:internalName="TaxCatchAll" ma:showField="CatchAllData" ma:web="6167249e-6a40-4907-b295-a3e2868b1f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f402b-6abf-415e-9879-ec54ea8c332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473b9ea-160c-455f-92dd-fc5c7f157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af402b-6abf-415e-9879-ec54ea8c332b">
      <Terms xmlns="http://schemas.microsoft.com/office/infopath/2007/PartnerControls"/>
    </lcf76f155ced4ddcb4097134ff3c332f>
    <TaxCatchAll xmlns="6167249e-6a40-4907-b295-a3e2868b1f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C43161-94BC-47EF-85FE-8012231B43F1}">
  <ds:schemaRefs>
    <ds:schemaRef ds:uri="49af402b-6abf-415e-9879-ec54ea8c332b"/>
    <ds:schemaRef ds:uri="6167249e-6a40-4907-b295-a3e2868b1f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104387-3F0F-43EA-9A17-9FBFCA58ED1F}">
  <ds:schemaRefs>
    <ds:schemaRef ds:uri="49af402b-6abf-415e-9879-ec54ea8c332b"/>
    <ds:schemaRef ds:uri="6167249e-6a40-4907-b295-a3e2868b1f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A49306-4448-4A86-9448-D0FC74BD10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Understanding glaucoma</vt:lpstr>
      <vt:lpstr>Most common treatment for glaucoma </vt:lpstr>
      <vt:lpstr>PowerPoint Presentation</vt:lpstr>
      <vt:lpstr>It’s time for something new!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iDose</dc:title>
  <dc:creator>Kelly McNeil</dc:creator>
  <cp:revision>9</cp:revision>
  <dcterms:created xsi:type="dcterms:W3CDTF">2023-12-06T19:34:09Z</dcterms:created>
  <dcterms:modified xsi:type="dcterms:W3CDTF">2024-02-27T00:44:35Z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0x01010004C674C31E796A4A942F8D4CBCA39F81</vt:lpwstr>
  </property>
  <property fmtid="{D5CDD505-2E9C-101B-9397-08002B2CF9AE}" pid="3" name="MediaServiceImageTags">
    <vt:lpwstr/>
  </property>
  <property fmtid="{D5CDD505-2E9C-101B-9397-08002B2CF9AE}" pid="4" name="SharedWithUsers">
    <vt:lpwstr>51;#Allison Hitch;#10847;#Cate Cahill;#9828;#Susan Osterloh;#9438;#Charlotte Kho;#10392;#Diana Yeung;#109;#Megan Singh;#101;#Kelly McNeil;#11162;#Kathy Youngen;#622;#creative-newrequest;#10546;#Kevin Grace;#9833;#Spencer Wong;#4978;#Tony Francesconi;#1098;#Adjoa Kyerematen;#8431;#Marc Cruz;#10989;#Courtney Thompson</vt:lpwstr>
  </property>
</Properties>
</file>